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7"/>
  </p:notesMasterIdLst>
  <p:handoutMasterIdLst>
    <p:handoutMasterId r:id="rId38"/>
  </p:handoutMasterIdLst>
  <p:sldIdLst>
    <p:sldId id="382" r:id="rId2"/>
    <p:sldId id="715" r:id="rId3"/>
    <p:sldId id="716" r:id="rId4"/>
    <p:sldId id="718" r:id="rId5"/>
    <p:sldId id="717" r:id="rId6"/>
    <p:sldId id="720" r:id="rId7"/>
    <p:sldId id="719" r:id="rId8"/>
    <p:sldId id="721" r:id="rId9"/>
    <p:sldId id="675" r:id="rId10"/>
    <p:sldId id="676" r:id="rId11"/>
    <p:sldId id="399" r:id="rId12"/>
    <p:sldId id="688" r:id="rId13"/>
    <p:sldId id="669" r:id="rId14"/>
    <p:sldId id="689" r:id="rId15"/>
    <p:sldId id="690" r:id="rId16"/>
    <p:sldId id="692" r:id="rId17"/>
    <p:sldId id="699" r:id="rId18"/>
    <p:sldId id="710" r:id="rId19"/>
    <p:sldId id="711" r:id="rId20"/>
    <p:sldId id="712" r:id="rId21"/>
    <p:sldId id="698" r:id="rId22"/>
    <p:sldId id="686" r:id="rId23"/>
    <p:sldId id="572" r:id="rId24"/>
    <p:sldId id="700" r:id="rId25"/>
    <p:sldId id="707" r:id="rId26"/>
    <p:sldId id="708" r:id="rId27"/>
    <p:sldId id="701" r:id="rId28"/>
    <p:sldId id="714" r:id="rId29"/>
    <p:sldId id="269" r:id="rId30"/>
    <p:sldId id="267" r:id="rId31"/>
    <p:sldId id="285" r:id="rId32"/>
    <p:sldId id="288" r:id="rId33"/>
    <p:sldId id="289" r:id="rId34"/>
    <p:sldId id="291" r:id="rId35"/>
    <p:sldId id="293" r:id="rId36"/>
  </p:sldIdLst>
  <p:sldSz cx="9144000" cy="6858000" type="screen4x3"/>
  <p:notesSz cx="9874250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657AA0"/>
    <a:srgbClr val="FAD1B7"/>
    <a:srgbClr val="F2F0F1"/>
    <a:srgbClr val="C0E49B"/>
    <a:srgbClr val="005AA5"/>
    <a:srgbClr val="4083FF"/>
    <a:srgbClr val="6C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28" autoAdjust="0"/>
    <p:restoredTop sz="93455" autoAdjust="0"/>
  </p:normalViewPr>
  <p:slideViewPr>
    <p:cSldViewPr snapToGrid="0">
      <p:cViewPr varScale="1">
        <p:scale>
          <a:sx n="100" d="100"/>
          <a:sy n="100" d="100"/>
        </p:scale>
        <p:origin x="176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Utente\Desktop\Congressi\Congresso%20SIPF%2025%209%202012\Dati%20SIPF%2014%2011%2020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Utente\Desktop\Congressi\Congresso%20SIPF%2025%209%202012\Dati%20SIPF%2014%2011%2020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'ANOVA-ANCOVA'!$I$140:$I$141</c:f>
                <c:numCache>
                  <c:formatCode>General</c:formatCode>
                  <c:ptCount val="2"/>
                  <c:pt idx="0">
                    <c:v>15.9</c:v>
                  </c:pt>
                  <c:pt idx="1">
                    <c:v>32.9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'ANOVA-ANCOVA'!$G$140:$G$141</c:f>
              <c:strCache>
                <c:ptCount val="2"/>
                <c:pt idx="0">
                  <c:v>Depressi</c:v>
                </c:pt>
                <c:pt idx="1">
                  <c:v>Non depressi</c:v>
                </c:pt>
              </c:strCache>
            </c:strRef>
          </c:cat>
          <c:val>
            <c:numRef>
              <c:f>'ANOVA-ANCOVA'!$H$140:$H$141</c:f>
              <c:numCache>
                <c:formatCode>General</c:formatCode>
                <c:ptCount val="2"/>
                <c:pt idx="0">
                  <c:v>13.3</c:v>
                </c:pt>
                <c:pt idx="1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0-4643-A110-CEFA05FE3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5627928"/>
        <c:axId val="2115631160"/>
      </c:barChart>
      <c:catAx>
        <c:axId val="2115627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5631160"/>
        <c:crosses val="autoZero"/>
        <c:auto val="1"/>
        <c:lblAlgn val="ctr"/>
        <c:lblOffset val="100"/>
        <c:noMultiLvlLbl val="0"/>
      </c:catAx>
      <c:valAx>
        <c:axId val="2115631160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RMSSD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56279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'ANOVA-ANCOVA'!$R$88:$R$89</c:f>
                <c:numCache>
                  <c:formatCode>General</c:formatCode>
                  <c:ptCount val="2"/>
                  <c:pt idx="0">
                    <c:v>0.60000000000000098</c:v>
                  </c:pt>
                  <c:pt idx="1">
                    <c:v>0.70000000000000095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'ANOVA-ANCOVA'!$P$88:$P$89</c:f>
              <c:strCache>
                <c:ptCount val="2"/>
                <c:pt idx="0">
                  <c:v>Depressi</c:v>
                </c:pt>
                <c:pt idx="1">
                  <c:v>Non depressi</c:v>
                </c:pt>
              </c:strCache>
            </c:strRef>
          </c:cat>
          <c:val>
            <c:numRef>
              <c:f>'ANOVA-ANCOVA'!$Q$88:$Q$89</c:f>
              <c:numCache>
                <c:formatCode>General</c:formatCode>
                <c:ptCount val="2"/>
                <c:pt idx="0">
                  <c:v>1.3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9-F249-AA14-654022A8F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2086424"/>
        <c:axId val="2142089400"/>
      </c:barChart>
      <c:catAx>
        <c:axId val="2142086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2089400"/>
        <c:crosses val="autoZero"/>
        <c:auto val="1"/>
        <c:lblAlgn val="ctr"/>
        <c:lblOffset val="100"/>
        <c:noMultiLvlLbl val="0"/>
      </c:catAx>
      <c:valAx>
        <c:axId val="214208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logHF (ms2)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20864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3123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3123" y="6456612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1EA50A-1659-B247-B7C0-CAA424F6831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82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123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Madrid, June 9, 2010</a:t>
            </a: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896"/>
            <a:ext cx="789940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123" y="6456612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0F755C-9A5C-644C-8BD1-5F14342ABD53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234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67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ＭＳ Ｐゴシック" charset="0"/>
              </a:rPr>
              <a:t>La 3 la puoi anche togliere se vuoi…era per dire che se io ho una idea di quando il paziente starà meglio posso pensare, per tempo, alla dimissione e a ricoverare qualcun altro</a:t>
            </a: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768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14605D8-B5D0-6A40-AD64-31F8686CCF14}" type="slidenum">
              <a:rPr lang="it-IT">
                <a:cs typeface="Arial" charset="0"/>
              </a:rPr>
              <a:pPr/>
              <a:t>27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EDC15A-0D8A-4EE0-9FA7-5AE61133C89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t-IT"/>
          </a:p>
        </p:txBody>
      </p:sp>
      <p:sp>
        <p:nvSpPr>
          <p:cNvPr id="28677" name="Segnaposto intestazione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HRV e Depressione in Cardiochirurgia</a:t>
            </a:r>
          </a:p>
        </p:txBody>
      </p:sp>
      <p:sp>
        <p:nvSpPr>
          <p:cNvPr id="28678" name="Segnaposto data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2C63B-48BD-4B0B-8B38-CCAB0AE9FEEF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22/07/19</a:t>
            </a:fld>
            <a:endParaRPr lang="it-IT"/>
          </a:p>
        </p:txBody>
      </p:sp>
      <p:sp>
        <p:nvSpPr>
          <p:cNvPr id="28679" name="Segnaposto piè di pagina 6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06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872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3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1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7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8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3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  <a:ea typeface="ＭＳ Ｐゴシック" charset="0"/>
              </a:rPr>
              <a:t>Dire </a:t>
            </a:r>
            <a:r>
              <a:rPr lang="fr-FR" dirty="0" err="1">
                <a:latin typeface="Calibri" charset="0"/>
                <a:ea typeface="ＭＳ Ｐゴシック" charset="0"/>
              </a:rPr>
              <a:t>che</a:t>
            </a:r>
            <a:r>
              <a:rPr lang="fr-FR" dirty="0">
                <a:latin typeface="Calibri" charset="0"/>
                <a:ea typeface="ＭＳ Ｐゴシック" charset="0"/>
              </a:rPr>
              <a:t> </a:t>
            </a:r>
            <a:r>
              <a:rPr lang="fr-FR" dirty="0" err="1">
                <a:latin typeface="Calibri" charset="0"/>
                <a:ea typeface="ＭＳ Ｐゴシック" charset="0"/>
              </a:rPr>
              <a:t>psyche</a:t>
            </a:r>
            <a:r>
              <a:rPr lang="fr-FR" dirty="0">
                <a:latin typeface="Calibri" charset="0"/>
                <a:ea typeface="ＭＳ Ｐゴシック" charset="0"/>
              </a:rPr>
              <a:t> </a:t>
            </a:r>
            <a:r>
              <a:rPr lang="fr-FR" dirty="0" err="1">
                <a:latin typeface="Calibri" charset="0"/>
                <a:ea typeface="ＭＳ Ｐゴシック" charset="0"/>
              </a:rPr>
              <a:t>è</a:t>
            </a:r>
            <a:r>
              <a:rPr lang="fr-FR" dirty="0">
                <a:latin typeface="Calibri" charset="0"/>
                <a:ea typeface="ＭＳ Ｐゴシック" charset="0"/>
              </a:rPr>
              <a:t> </a:t>
            </a:r>
            <a:r>
              <a:rPr lang="fr-FR" dirty="0" err="1">
                <a:latin typeface="Calibri" charset="0"/>
                <a:ea typeface="ＭＳ Ｐゴシック" charset="0"/>
              </a:rPr>
              <a:t>basato</a:t>
            </a:r>
            <a:r>
              <a:rPr lang="fr-FR" dirty="0">
                <a:latin typeface="Calibri" charset="0"/>
                <a:ea typeface="ＭＳ Ｐゴシック" charset="0"/>
              </a:rPr>
              <a:t> su </a:t>
            </a:r>
            <a:r>
              <a:rPr lang="fr-FR" dirty="0" err="1">
                <a:latin typeface="Calibri" charset="0"/>
                <a:ea typeface="ＭＳ Ｐゴシック" charset="0"/>
              </a:rPr>
              <a:t>approccio</a:t>
            </a:r>
            <a:r>
              <a:rPr lang="fr-FR" dirty="0">
                <a:latin typeface="Calibri" charset="0"/>
                <a:ea typeface="ＭＳ Ｐゴシック" charset="0"/>
              </a:rPr>
              <a:t> </a:t>
            </a:r>
            <a:r>
              <a:rPr lang="fr-FR" dirty="0" err="1">
                <a:latin typeface="Calibri" charset="0"/>
                <a:ea typeface="ＭＳ Ｐゴシック" charset="0"/>
              </a:rPr>
              <a:t>multiparametrico</a:t>
            </a:r>
            <a:r>
              <a:rPr lang="fr-FR" dirty="0">
                <a:latin typeface="Calibri" charset="0"/>
                <a:ea typeface="ＭＳ Ｐゴシック" charset="0"/>
              </a:rPr>
              <a:t>. D’</a:t>
            </a:r>
            <a:r>
              <a:rPr lang="fr-FR" dirty="0" err="1">
                <a:latin typeface="Calibri" charset="0"/>
                <a:ea typeface="ＭＳ Ｐゴシック" charset="0"/>
              </a:rPr>
              <a:t>altro</a:t>
            </a:r>
            <a:r>
              <a:rPr lang="fr-FR" dirty="0">
                <a:latin typeface="Calibri" charset="0"/>
                <a:ea typeface="ＭＳ Ｐゴシック" charset="0"/>
              </a:rPr>
              <a:t> canto </a:t>
            </a:r>
            <a:r>
              <a:rPr lang="fr-FR" dirty="0" err="1">
                <a:latin typeface="Calibri" charset="0"/>
                <a:ea typeface="ＭＳ Ｐゴシック" charset="0"/>
              </a:rPr>
              <a:t>abbiamo</a:t>
            </a:r>
            <a:r>
              <a:rPr lang="fr-FR" dirty="0">
                <a:latin typeface="Calibri" charset="0"/>
                <a:ea typeface="ＭＳ Ｐゴシック" charset="0"/>
              </a:rPr>
              <a:t> la </a:t>
            </a:r>
            <a:r>
              <a:rPr lang="fr-FR" dirty="0" err="1">
                <a:latin typeface="Calibri" charset="0"/>
                <a:ea typeface="ＭＳ Ｐゴシック" charset="0"/>
              </a:rPr>
              <a:t>personalizzazione</a:t>
            </a:r>
            <a:r>
              <a:rPr lang="fr-FR" dirty="0">
                <a:latin typeface="Calibri" charset="0"/>
                <a:ea typeface="ＭＳ Ｐゴシック" charset="0"/>
              </a:rPr>
              <a:t>. </a:t>
            </a:r>
            <a:r>
              <a:rPr lang="fr-FR" dirty="0" err="1">
                <a:latin typeface="Calibri" charset="0"/>
                <a:ea typeface="ＭＳ Ｐゴシック" charset="0"/>
              </a:rPr>
              <a:t>Quindi</a:t>
            </a:r>
            <a:r>
              <a:rPr lang="fr-FR" dirty="0">
                <a:latin typeface="Calibri" charset="0"/>
                <a:ea typeface="ＭＳ Ｐゴシック" charset="0"/>
              </a:rPr>
              <a:t> il </a:t>
            </a:r>
            <a:r>
              <a:rPr lang="fr-FR" dirty="0" err="1">
                <a:latin typeface="Calibri" charset="0"/>
                <a:ea typeface="ＭＳ Ｐゴシック" charset="0"/>
              </a:rPr>
              <a:t>sistema</a:t>
            </a:r>
            <a:r>
              <a:rPr lang="fr-FR" dirty="0">
                <a:latin typeface="Calibri" charset="0"/>
                <a:ea typeface="ＭＳ Ｐゴシック" charset="0"/>
              </a:rPr>
              <a:t> </a:t>
            </a:r>
            <a:r>
              <a:rPr lang="fr-FR" dirty="0" err="1">
                <a:latin typeface="Calibri" charset="0"/>
                <a:ea typeface="ＭＳ Ｐゴシック" charset="0"/>
              </a:rPr>
              <a:t>è</a:t>
            </a:r>
            <a:r>
              <a:rPr lang="fr-FR" dirty="0">
                <a:latin typeface="Calibri" charset="0"/>
                <a:ea typeface="ＭＳ Ｐゴシック" charset="0"/>
              </a:rPr>
              <a:t> </a:t>
            </a:r>
            <a:r>
              <a:rPr lang="fr-FR" dirty="0" err="1">
                <a:latin typeface="Calibri" charset="0"/>
                <a:ea typeface="ＭＳ Ｐゴシック" charset="0"/>
              </a:rPr>
              <a:t>flessibile</a:t>
            </a:r>
            <a:r>
              <a:rPr lang="fr-FR" dirty="0">
                <a:latin typeface="Calibri" charset="0"/>
                <a:ea typeface="ＭＳ Ｐゴシック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  <a:ea typeface="ＭＳ Ｐゴシック" charset="0"/>
              </a:rPr>
              <a:t>Un </a:t>
            </a:r>
            <a:r>
              <a:rPr lang="fr-FR" dirty="0" err="1">
                <a:latin typeface="Calibri" charset="0"/>
                <a:ea typeface="ＭＳ Ｐゴシック" charset="0"/>
              </a:rPr>
              <a:t>risultato</a:t>
            </a:r>
            <a:r>
              <a:rPr lang="fr-FR" dirty="0">
                <a:latin typeface="Calibri" charset="0"/>
                <a:ea typeface="ＭＳ Ｐゴシック" charset="0"/>
              </a:rPr>
              <a:t> </a:t>
            </a:r>
            <a:r>
              <a:rPr lang="fr-FR" dirty="0" err="1">
                <a:latin typeface="Calibri" charset="0"/>
                <a:ea typeface="ＭＳ Ｐゴシック" charset="0"/>
              </a:rPr>
              <a:t>interessante</a:t>
            </a:r>
            <a:r>
              <a:rPr lang="fr-FR" dirty="0">
                <a:latin typeface="Calibri" charset="0"/>
                <a:ea typeface="ＭＳ Ｐゴシック" charset="0"/>
              </a:rPr>
              <a:t> su </a:t>
            </a:r>
            <a:r>
              <a:rPr lang="fr-FR" dirty="0" err="1">
                <a:latin typeface="Calibri" charset="0"/>
                <a:ea typeface="ＭＳ Ｐゴシック" charset="0"/>
              </a:rPr>
              <a:t>questo</a:t>
            </a:r>
            <a:r>
              <a:rPr lang="fr-FR" dirty="0">
                <a:latin typeface="Calibri" charset="0"/>
                <a:ea typeface="ＭＳ Ｐゴシック" charset="0"/>
              </a:rPr>
              <a:t> PARTICOLARISSIMO </a:t>
            </a:r>
            <a:r>
              <a:rPr lang="fr-FR" dirty="0" err="1">
                <a:latin typeface="Calibri" charset="0"/>
                <a:ea typeface="ＭＳ Ｐゴシック" charset="0"/>
              </a:rPr>
              <a:t>campione</a:t>
            </a:r>
            <a:r>
              <a:rPr lang="fr-FR" dirty="0">
                <a:latin typeface="Calibri" charset="0"/>
                <a:ea typeface="ＭＳ Ｐゴシック" charset="0"/>
              </a:rPr>
              <a:t> di </a:t>
            </a:r>
            <a:r>
              <a:rPr lang="fr-FR" dirty="0" err="1">
                <a:latin typeface="Calibri" charset="0"/>
                <a:ea typeface="ＭＳ Ｐゴシック" charset="0"/>
              </a:rPr>
              <a:t>pazienti</a:t>
            </a:r>
            <a:r>
              <a:rPr lang="fr-FR" dirty="0">
                <a:latin typeface="Calibri" charset="0"/>
                <a:ea typeface="ＭＳ Ｐゴシック" charset="0"/>
              </a:rPr>
              <a:t> (gravi, </a:t>
            </a:r>
            <a:r>
              <a:rPr lang="fr-FR" dirty="0" err="1">
                <a:latin typeface="Calibri" charset="0"/>
                <a:ea typeface="ＭＳ Ｐゴシック" charset="0"/>
              </a:rPr>
              <a:t>ricoverati</a:t>
            </a:r>
            <a:r>
              <a:rPr lang="fr-FR" dirty="0">
                <a:latin typeface="Calibri" charset="0"/>
                <a:ea typeface="ＭＳ Ｐゴシック" charset="0"/>
              </a:rPr>
              <a:t> </a:t>
            </a:r>
            <a:r>
              <a:rPr lang="fr-FR" dirty="0" err="1">
                <a:latin typeface="Calibri" charset="0"/>
                <a:ea typeface="ＭＳ Ｐゴシック" charset="0"/>
              </a:rPr>
              <a:t>etc</a:t>
            </a:r>
            <a:r>
              <a:rPr lang="fr-FR" dirty="0">
                <a:latin typeface="Calibri" charset="0"/>
                <a:ea typeface="ＭＳ Ｐゴシック" charset="0"/>
              </a:rPr>
              <a:t>) </a:t>
            </a:r>
            <a:r>
              <a:rPr lang="fr-FR" dirty="0" err="1">
                <a:latin typeface="Calibri" charset="0"/>
                <a:ea typeface="ＭＳ Ｐゴシック" charset="0"/>
              </a:rPr>
              <a:t>abbiamo</a:t>
            </a:r>
            <a:r>
              <a:rPr lang="fr-FR" dirty="0">
                <a:latin typeface="Calibri" charset="0"/>
                <a:ea typeface="ＭＳ Ｐゴシック" charset="0"/>
              </a:rPr>
              <a:t> </a:t>
            </a:r>
            <a:r>
              <a:rPr lang="fr-FR" dirty="0" err="1">
                <a:latin typeface="Calibri" charset="0"/>
                <a:ea typeface="ＭＳ Ｐゴシック" charset="0"/>
              </a:rPr>
              <a:t>trovato</a:t>
            </a:r>
            <a:r>
              <a:rPr lang="fr-FR" dirty="0">
                <a:latin typeface="Calibri" charset="0"/>
                <a:ea typeface="ＭＳ Ｐゴシック" charset="0"/>
              </a:rPr>
              <a:t> </a:t>
            </a:r>
            <a:r>
              <a:rPr lang="fr-FR" dirty="0" err="1">
                <a:latin typeface="Calibri" charset="0"/>
                <a:ea typeface="ＭＳ Ｐゴシック" charset="0"/>
              </a:rPr>
              <a:t>questi</a:t>
            </a:r>
            <a:r>
              <a:rPr lang="fr-FR" dirty="0">
                <a:latin typeface="Calibri" charset="0"/>
                <a:ea typeface="ＭＳ Ｐゴシック" charset="0"/>
              </a:rPr>
              <a:t> trend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5C771-E6C7-184D-BBFF-DFBFF544E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4403A6-2578-5445-AB47-06D40313F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98F9A6-A1AF-094B-908B-FF217E85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8010B3-3155-3149-A57C-44C86AF5599F}" type="datetimeFigureOut">
              <a:rPr lang="it-IT" smtClean="0"/>
              <a:t>22/07/19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742248-3FF5-4541-A429-DADD34AF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00E887-89CB-F24C-9DCE-143159DD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1D9-35FD-0F44-896B-8FEB7758176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82C8F3F-D098-C448-9C66-ACFDEE1EC280}"/>
              </a:ext>
            </a:extLst>
          </p:cNvPr>
          <p:cNvSpPr/>
          <p:nvPr userDrawn="1"/>
        </p:nvSpPr>
        <p:spPr>
          <a:xfrm>
            <a:off x="8001000" y="127322"/>
            <a:ext cx="1143000" cy="9950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79058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CB5B5-4170-0041-B669-9324426F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20421B-AD45-D148-9CA6-CDD80C1F5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F3424F-6774-3F44-AC1C-C8FB9DB1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8010B3-3155-3149-A57C-44C86AF5599F}" type="datetimeFigureOut">
              <a:rPr lang="it-IT" smtClean="0"/>
              <a:t>22/07/19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190F69-8714-2D41-95C9-570468F6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371E4-5784-624B-9B30-4250E74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1D9-35FD-0F44-896B-8FEB77581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644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75B945E-3277-B24A-96C5-B4D3CDAE4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8B5FFC-4950-4346-B542-E337F6C3F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347B45-2607-834B-82AF-3C29B522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8010B3-3155-3149-A57C-44C86AF5599F}" type="datetimeFigureOut">
              <a:rPr lang="it-IT" smtClean="0"/>
              <a:t>22/07/19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B64107-B92E-E643-A09F-36ACD7D4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8F5F95-195A-D944-9557-0CAE3466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1D9-35FD-0F44-896B-8FEB77581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8299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5E24E7-60C8-D543-9DE7-542894F8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2A787-06B2-884C-AE4D-5C550D8A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4BEE68-E50A-A340-944B-4BFFD5E5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8010B3-3155-3149-A57C-44C86AF5599F}" type="datetimeFigureOut">
              <a:rPr lang="it-IT" smtClean="0"/>
              <a:t>22/07/19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43999F-AAAD-F348-BCAE-B95D24EF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477344-9F60-EA44-942F-0692F283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1D9-35FD-0F44-896B-8FEB77581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1486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3DC013-823B-9243-8650-9570673C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55EE8E-7A98-4A4D-A4A7-C6C73A54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B9F319-F15C-FC45-8CDF-6FF4131A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8010B3-3155-3149-A57C-44C86AF5599F}" type="datetimeFigureOut">
              <a:rPr lang="it-IT" smtClean="0"/>
              <a:t>22/07/19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28EA92-A1C6-904A-B0E7-3720A235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088D43-CACB-4843-887E-0DFB1C23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1D9-35FD-0F44-896B-8FEB77581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2494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1F053F-8A10-794F-A89C-A69AAD4E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04B94B-96B4-BB47-8E3B-31EEB7E4E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99CB1E-7169-3A48-BF6A-AB4432C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DF7A65-06B0-8C4A-BD41-F91FCF52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8010B3-3155-3149-A57C-44C86AF5599F}" type="datetimeFigureOut">
              <a:rPr lang="it-IT" smtClean="0"/>
              <a:t>22/07/19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3CC7A6-D1A2-C345-93F5-F9956DF0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79D908-CBC5-F145-AAFC-F3FCF0CB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1D9-35FD-0F44-896B-8FEB77581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4727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19295-7C1A-6145-BEC8-D80BE5EE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BA6750-C6EB-4C44-A096-01E7B458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879DA1-17AB-1C4F-9181-0F90C3019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8614C1-DFDE-184E-A068-4081B2A37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ACAF6B-916D-1249-A25C-9BCD7B687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9837740-93E9-3F48-80F4-1186BB4F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8010B3-3155-3149-A57C-44C86AF5599F}" type="datetimeFigureOut">
              <a:rPr lang="it-IT" smtClean="0"/>
              <a:t>22/07/19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1B2CE23-02B2-AA4B-93DB-512E84DE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846D8CE-031D-5D4F-9ACF-F82CD845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1D9-35FD-0F44-896B-8FEB77581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4452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7E7EE-1D0F-3A4C-B80D-D173B911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DAC2B05-B201-9248-A6C2-2D6750C7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8010B3-3155-3149-A57C-44C86AF5599F}" type="datetimeFigureOut">
              <a:rPr lang="it-IT" smtClean="0"/>
              <a:t>22/07/19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B7AE04F-450B-A748-8739-1EEE7C46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F16045-CF52-5540-A0A8-9D064597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1D9-35FD-0F44-896B-8FEB77581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605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C7D4F17-D19E-5C4C-A3AB-11B0DA9E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8010B3-3155-3149-A57C-44C86AF5599F}" type="datetimeFigureOut">
              <a:rPr lang="it-IT" smtClean="0"/>
              <a:t>22/07/19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654EDE-6881-634D-A1CE-02DE1185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6E035B-E035-234D-85D1-4C689E46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1D9-35FD-0F44-896B-8FEB77581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4995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67492B-4A00-364B-88E3-B255346C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B69D58-8094-F341-B5CD-789A2887C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93539B-BF1A-8540-A090-BDC5ACA1D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F223E7-22DE-D44B-90E9-64A16DB6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8010B3-3155-3149-A57C-44C86AF5599F}" type="datetimeFigureOut">
              <a:rPr lang="it-IT" smtClean="0"/>
              <a:t>22/07/19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238A16-2D9F-9A43-A671-279536565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1C165E-0DFD-B94E-8378-7CD6049B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1D9-35FD-0F44-896B-8FEB77581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5289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A2724C-905F-7246-8710-B516CD52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3C5B06F-1109-3347-B230-6F9A6A4A0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535E72-A87F-3F42-83E6-C29A1C4DC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281423-0C7E-A64E-B5D1-3A0F14B4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8010B3-3155-3149-A57C-44C86AF5599F}" type="datetimeFigureOut">
              <a:rPr lang="it-IT" smtClean="0"/>
              <a:t>22/07/19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D120E1-F8CC-2F46-AAFB-4178812D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CFEF20-B278-1A40-8DA1-39BF316C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EA01D9-35FD-0F44-896B-8FEB77581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5518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22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355600" y="3303588"/>
            <a:ext cx="74850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Arial" pitchFamily="-111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Arial" pitchFamily="-111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Arial" pitchFamily="-111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Arial" pitchFamily="-111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Arial" pitchFamily="-111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24" y="4610064"/>
            <a:ext cx="8462385" cy="800100"/>
          </a:xfrm>
        </p:spPr>
        <p:txBody>
          <a:bodyPr>
            <a:noAutofit/>
          </a:bodyPr>
          <a:lstStyle/>
          <a:p>
            <a:r>
              <a:rPr lang="en-US" sz="2600" b="1" dirty="0"/>
              <a:t>Claudio </a:t>
            </a:r>
            <a:r>
              <a:rPr lang="en-US" sz="2600" b="1" dirty="0" err="1"/>
              <a:t>Gentili</a:t>
            </a:r>
            <a:endParaRPr lang="en-US" sz="2600" b="1" dirty="0"/>
          </a:p>
          <a:p>
            <a:r>
              <a:rPr lang="en-US" sz="1800" b="1" dirty="0"/>
              <a:t>University of Padua, Italy</a:t>
            </a:r>
          </a:p>
          <a:p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71C718D-BC42-BD4F-9A61-9E8D0E3E6BE2}"/>
              </a:ext>
            </a:extLst>
          </p:cNvPr>
          <p:cNvSpPr/>
          <p:nvPr/>
        </p:nvSpPr>
        <p:spPr>
          <a:xfrm>
            <a:off x="1029003" y="1447836"/>
            <a:ext cx="7350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Calibri" panose="020F0502020204030204" pitchFamily="34" charset="0"/>
              </a:rPr>
              <a:t>From </a:t>
            </a:r>
            <a:r>
              <a:rPr lang="it-IT" sz="2800" b="1" dirty="0" err="1">
                <a:latin typeface="Calibri" panose="020F0502020204030204" pitchFamily="34" charset="0"/>
              </a:rPr>
              <a:t>experimental</a:t>
            </a:r>
            <a:r>
              <a:rPr lang="it-IT" sz="2800" b="1" dirty="0">
                <a:latin typeface="Calibri" panose="020F0502020204030204" pitchFamily="34" charset="0"/>
              </a:rPr>
              <a:t> to </a:t>
            </a:r>
            <a:r>
              <a:rPr lang="it-IT" sz="2800" b="1" dirty="0" err="1">
                <a:latin typeface="Calibri" panose="020F0502020204030204" pitchFamily="34" charset="0"/>
              </a:rPr>
              <a:t>clinical</a:t>
            </a:r>
            <a:r>
              <a:rPr lang="it-IT" sz="2800" b="1" dirty="0">
                <a:latin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</a:rPr>
              <a:t>psychopathology</a:t>
            </a:r>
            <a:r>
              <a:rPr lang="it-IT" sz="2800" b="1" dirty="0">
                <a:latin typeface="Calibri" panose="020F0502020204030204" pitchFamily="34" charset="0"/>
              </a:rPr>
              <a:t>: </a:t>
            </a:r>
          </a:p>
          <a:p>
            <a:pPr algn="ctr"/>
            <a:r>
              <a:rPr lang="it-IT" sz="2800" b="1" dirty="0">
                <a:latin typeface="Calibri" panose="020F0502020204030204" pitchFamily="34" charset="0"/>
              </a:rPr>
              <a:t>the use of ECG to </a:t>
            </a:r>
            <a:r>
              <a:rPr lang="it-IT" sz="2800" b="1" dirty="0" err="1">
                <a:latin typeface="Calibri" panose="020F0502020204030204" pitchFamily="34" charset="0"/>
              </a:rPr>
              <a:t>characterize</a:t>
            </a:r>
            <a:r>
              <a:rPr lang="it-IT" sz="2800" b="1" dirty="0">
                <a:latin typeface="Calibri" panose="020F0502020204030204" pitchFamily="34" charset="0"/>
              </a:rPr>
              <a:t> mood </a:t>
            </a:r>
            <a:r>
              <a:rPr lang="it-IT" sz="2800" b="1" dirty="0" err="1">
                <a:latin typeface="Calibri" panose="020F0502020204030204" pitchFamily="34" charset="0"/>
              </a:rPr>
              <a:t>disorders</a:t>
            </a:r>
            <a:r>
              <a:rPr lang="it-IT" sz="2800" b="1" dirty="0">
                <a:latin typeface="Calibri" panose="020F0502020204030204" pitchFamily="34" charset="0"/>
              </a:rPr>
              <a:t> from a </a:t>
            </a:r>
            <a:r>
              <a:rPr lang="it-IT" sz="2800" b="1" dirty="0" err="1">
                <a:latin typeface="Calibri" panose="020F0502020204030204" pitchFamily="34" charset="0"/>
              </a:rPr>
              <a:t>clinician</a:t>
            </a:r>
            <a:r>
              <a:rPr lang="it-IT" sz="2800" b="1" dirty="0">
                <a:latin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</a:rPr>
              <a:t>perspective</a:t>
            </a:r>
            <a:r>
              <a:rPr lang="it-IT" sz="2800" b="1" dirty="0">
                <a:latin typeface="Calibri" panose="020F0502020204030204" pitchFamily="34" charset="0"/>
              </a:rPr>
              <a:t>.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99136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r="21954"/>
          <a:stretch>
            <a:fillRect/>
          </a:stretch>
        </p:blipFill>
        <p:spPr bwMode="auto">
          <a:xfrm>
            <a:off x="1492250" y="496888"/>
            <a:ext cx="6543675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vale 1"/>
          <p:cNvSpPr>
            <a:spLocks noChangeArrowheads="1"/>
          </p:cNvSpPr>
          <p:nvPr/>
        </p:nvSpPr>
        <p:spPr bwMode="auto">
          <a:xfrm>
            <a:off x="2438400" y="3192463"/>
            <a:ext cx="833438" cy="2206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defTabSz="914400"/>
            <a:endParaRPr lang="en-US" sz="20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7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PSYCHE </a:t>
            </a:r>
            <a:r>
              <a:rPr lang="it-IT" dirty="0" err="1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85875"/>
            <a:ext cx="8524875" cy="23336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PSYCHE is a </a:t>
            </a:r>
            <a:r>
              <a:rPr lang="en-GB" dirty="0" err="1"/>
              <a:t>multidevice</a:t>
            </a:r>
            <a:r>
              <a:rPr lang="en-GB" dirty="0"/>
              <a:t> system based on: 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A </a:t>
            </a:r>
            <a:r>
              <a:rPr lang="it-IT" dirty="0" err="1"/>
              <a:t>wearable</a:t>
            </a:r>
            <a:r>
              <a:rPr lang="it-IT" dirty="0"/>
              <a:t> (t-shirt) </a:t>
            </a:r>
            <a:r>
              <a:rPr lang="it-IT" dirty="0" err="1"/>
              <a:t>device</a:t>
            </a:r>
            <a:r>
              <a:rPr lang="it-IT" dirty="0"/>
              <a:t> for ECG, </a:t>
            </a:r>
            <a:r>
              <a:rPr lang="it-IT" dirty="0" err="1"/>
              <a:t>respiration</a:t>
            </a:r>
            <a:r>
              <a:rPr lang="it-IT" dirty="0"/>
              <a:t> and </a:t>
            </a:r>
            <a:r>
              <a:rPr lang="it-IT" dirty="0" err="1"/>
              <a:t>movement</a:t>
            </a:r>
            <a:r>
              <a:rPr lang="it-IT" dirty="0"/>
              <a:t> </a:t>
            </a:r>
            <a:r>
              <a:rPr lang="it-IT" dirty="0" err="1"/>
              <a:t>recordings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A SEW (</a:t>
            </a:r>
            <a:r>
              <a:rPr lang="it-IT" dirty="0" err="1"/>
              <a:t>electronic</a:t>
            </a:r>
            <a:r>
              <a:rPr lang="it-IT" dirty="0"/>
              <a:t> </a:t>
            </a:r>
            <a:r>
              <a:rPr lang="it-IT" dirty="0" err="1"/>
              <a:t>storage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)</a:t>
            </a:r>
          </a:p>
          <a:p>
            <a:pPr>
              <a:buFontTx/>
              <a:buChar char="-"/>
            </a:pPr>
            <a:r>
              <a:rPr lang="it-IT" dirty="0"/>
              <a:t>A </a:t>
            </a:r>
            <a:r>
              <a:rPr lang="it-IT" dirty="0" err="1"/>
              <a:t>smartphone</a:t>
            </a:r>
            <a:r>
              <a:rPr lang="it-IT" dirty="0"/>
              <a:t> (data </a:t>
            </a:r>
            <a:r>
              <a:rPr lang="it-IT" dirty="0" err="1"/>
              <a:t>transmission</a:t>
            </a:r>
            <a:r>
              <a:rPr lang="it-IT" dirty="0"/>
              <a:t>, </a:t>
            </a:r>
            <a:r>
              <a:rPr lang="it-IT" dirty="0" err="1"/>
              <a:t>questionnaires</a:t>
            </a:r>
            <a:r>
              <a:rPr lang="it-IT" dirty="0"/>
              <a:t> and voice </a:t>
            </a:r>
            <a:r>
              <a:rPr lang="it-IT" dirty="0" err="1"/>
              <a:t>recording</a:t>
            </a:r>
            <a:r>
              <a:rPr lang="it-IT" dirty="0"/>
              <a:t>)</a:t>
            </a:r>
          </a:p>
          <a:p>
            <a:endParaRPr lang="en-US" dirty="0"/>
          </a:p>
        </p:txBody>
      </p:sp>
      <p:pic>
        <p:nvPicPr>
          <p:cNvPr id="5" name="Immagine 3" descr="1203201211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79" y="3886200"/>
            <a:ext cx="1190625" cy="1587500"/>
          </a:xfrm>
          <a:prstGeom prst="rect">
            <a:avLst/>
          </a:prstGeom>
        </p:spPr>
      </p:pic>
      <p:pic>
        <p:nvPicPr>
          <p:cNvPr id="6" name="Immagine 5" descr="DSCN57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932" y="4864100"/>
            <a:ext cx="1184396" cy="1579194"/>
          </a:xfrm>
          <a:prstGeom prst="rect">
            <a:avLst/>
          </a:prstGeom>
        </p:spPr>
      </p:pic>
      <p:pic>
        <p:nvPicPr>
          <p:cNvPr id="7" name="Picture 6" descr="http://intranet.csem.local/ifs/HEALTHCARE%20&amp;%20PHARMA/PSYCHE/csem_289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7204" r="4481" b="6937"/>
          <a:stretch/>
        </p:blipFill>
        <p:spPr bwMode="auto">
          <a:xfrm>
            <a:off x="3505882" y="4419600"/>
            <a:ext cx="1009355" cy="9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.xataka.com/2012/05/Galaxy%20S3%20Samsung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175" y="4266852"/>
            <a:ext cx="1698626" cy="1275792"/>
          </a:xfrm>
          <a:prstGeom prst="rect">
            <a:avLst/>
          </a:prstGeom>
          <a:noFill/>
        </p:spPr>
      </p:pic>
      <p:pic>
        <p:nvPicPr>
          <p:cNvPr id="9" name="Picture 7" descr="Database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1888" y="4011613"/>
            <a:ext cx="1435100" cy="14398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96200" y="4724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</a:t>
            </a:r>
          </a:p>
          <a:p>
            <a:pPr algn="ctr"/>
            <a:r>
              <a:rPr lang="en-US" b="1" dirty="0"/>
              <a:t>base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2806700" y="4622800"/>
            <a:ext cx="635000" cy="4699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597400" y="4622800"/>
            <a:ext cx="635000" cy="4699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743700" y="4622800"/>
            <a:ext cx="635000" cy="4699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2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>
                <a:latin typeface="Arial" charset="0"/>
                <a:cs typeface="Arial" charset="0"/>
              </a:rPr>
              <a:t>Mood State Assessment using </a:t>
            </a:r>
            <a:br>
              <a:rPr lang="it-IT" sz="2800">
                <a:latin typeface="Arial" charset="0"/>
                <a:cs typeface="Arial" charset="0"/>
              </a:rPr>
            </a:br>
            <a:r>
              <a:rPr lang="it-IT" sz="2800">
                <a:latin typeface="Arial" charset="0"/>
                <a:cs typeface="Arial" charset="0"/>
              </a:rPr>
              <a:t>the PSYCHE SYSTEM</a:t>
            </a:r>
            <a:br>
              <a:rPr lang="it-IT" sz="2800">
                <a:latin typeface="Arial" charset="0"/>
                <a:cs typeface="Arial" charset="0"/>
              </a:rPr>
            </a:br>
            <a:br>
              <a:rPr lang="it-IT" sz="2800">
                <a:latin typeface="Arial" charset="0"/>
                <a:cs typeface="Arial" charset="0"/>
              </a:rPr>
            </a:br>
            <a:r>
              <a:rPr lang="it-IT" sz="2800">
                <a:latin typeface="Arial" charset="0"/>
                <a:cs typeface="Arial" charset="0"/>
              </a:rPr>
              <a:t>What can I do with it?</a:t>
            </a: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295275" y="1960563"/>
            <a:ext cx="8524875" cy="4313237"/>
          </a:xfrm>
        </p:spPr>
        <p:txBody>
          <a:bodyPr>
            <a:normAutofit/>
          </a:bodyPr>
          <a:lstStyle/>
          <a:p>
            <a:r>
              <a:rPr lang="en-GB" sz="2400" b="1">
                <a:latin typeface="Arial" charset="0"/>
                <a:cs typeface="Arial" charset="0"/>
              </a:rPr>
              <a:t>As a researcher: in evaluating the psychophysiological correlates of bipolar disorders</a:t>
            </a:r>
          </a:p>
          <a:p>
            <a:r>
              <a:rPr lang="en-GB" sz="2400" b="1">
                <a:latin typeface="Arial" charset="0"/>
                <a:cs typeface="Arial" charset="0"/>
              </a:rPr>
              <a:t>As a clinician; in helping in the assessment of the patients and in tailoring therapy</a:t>
            </a:r>
          </a:p>
          <a:p>
            <a:endParaRPr lang="en-GB" sz="2400" b="1">
              <a:latin typeface="Arial" charset="0"/>
              <a:cs typeface="Arial" charset="0"/>
            </a:endParaRPr>
          </a:p>
          <a:p>
            <a:r>
              <a:rPr lang="en-GB" sz="2400" b="1">
                <a:latin typeface="Arial" charset="0"/>
                <a:cs typeface="Arial" charset="0"/>
              </a:rPr>
              <a:t>At a group level: understanding the common features in patients with mood disorders</a:t>
            </a:r>
          </a:p>
          <a:p>
            <a:r>
              <a:rPr lang="en-GB" sz="2400" b="1">
                <a:latin typeface="Arial" charset="0"/>
                <a:cs typeface="Arial" charset="0"/>
              </a:rPr>
              <a:t>At a single subject level: tailoring monitoring and intervention</a:t>
            </a:r>
          </a:p>
          <a:p>
            <a:endParaRPr lang="en-GB" sz="24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4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contenuto 2"/>
          <p:cNvSpPr>
            <a:spLocks noGrp="1"/>
          </p:cNvSpPr>
          <p:nvPr>
            <p:ph idx="1"/>
          </p:nvPr>
        </p:nvSpPr>
        <p:spPr>
          <a:xfrm>
            <a:off x="309563" y="1471613"/>
            <a:ext cx="8524875" cy="4313237"/>
          </a:xfrm>
        </p:spPr>
        <p:txBody>
          <a:bodyPr>
            <a:normAutofit/>
          </a:bodyPr>
          <a:lstStyle/>
          <a:p>
            <a:pPr marL="182562" lvl="1" indent="0">
              <a:buNone/>
            </a:pPr>
            <a:r>
              <a:rPr lang="it-IT" sz="2000" b="1" dirty="0" err="1">
                <a:latin typeface="Arial" charset="0"/>
                <a:ea typeface="Arial" charset="0"/>
                <a:cs typeface="Arial" charset="0"/>
              </a:rPr>
              <a:t>Twice</a:t>
            </a:r>
            <a:r>
              <a:rPr lang="it-IT" sz="2000" b="1" dirty="0">
                <a:latin typeface="Arial" charset="0"/>
                <a:ea typeface="Arial" charset="0"/>
                <a:cs typeface="Arial" charset="0"/>
              </a:rPr>
              <a:t> a week </a:t>
            </a:r>
          </a:p>
          <a:p>
            <a:pPr marL="182562" lvl="1" indent="0">
              <a:buNone/>
            </a:pP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Voice:</a:t>
            </a:r>
            <a:endParaRPr lang="it-IT" sz="2000" b="1" dirty="0">
              <a:latin typeface="Arial" charset="0"/>
              <a:ea typeface="Arial" charset="0"/>
              <a:cs typeface="Arial" charset="0"/>
            </a:endParaRPr>
          </a:p>
          <a:p>
            <a:pPr lvl="2">
              <a:spcAft>
                <a:spcPct val="0"/>
              </a:spcAft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Baseline (3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mins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)</a:t>
            </a:r>
            <a:endParaRPr lang="it-IT" sz="2000" b="1" dirty="0">
              <a:latin typeface="Arial" charset="0"/>
              <a:ea typeface="Arial" charset="0"/>
              <a:cs typeface="Arial" charset="0"/>
            </a:endParaRPr>
          </a:p>
          <a:p>
            <a:pPr lvl="2">
              <a:spcAft>
                <a:spcPct val="0"/>
              </a:spcAft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record: images description (on the smartphone)</a:t>
            </a:r>
            <a:endParaRPr lang="it-IT" sz="2000" b="1" dirty="0">
              <a:latin typeface="Arial" charset="0"/>
              <a:ea typeface="Arial" charset="0"/>
              <a:cs typeface="Arial" charset="0"/>
            </a:endParaRPr>
          </a:p>
          <a:p>
            <a:pPr lvl="2">
              <a:spcAft>
                <a:spcPct val="0"/>
              </a:spcAft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Baseline (3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mins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)</a:t>
            </a:r>
            <a:endParaRPr lang="it-IT" sz="2000" b="1" dirty="0">
              <a:latin typeface="Arial" charset="0"/>
              <a:ea typeface="Arial" charset="0"/>
              <a:cs typeface="Arial" charset="0"/>
            </a:endParaRPr>
          </a:p>
          <a:p>
            <a:pPr lvl="2">
              <a:spcAft>
                <a:spcPct val="0"/>
              </a:spcAft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record: emotionally neutral text reading (on the smartphone)</a:t>
            </a:r>
            <a:endParaRPr lang="it-IT" sz="2000" b="1" dirty="0">
              <a:latin typeface="Arial" charset="0"/>
              <a:ea typeface="Arial" charset="0"/>
              <a:cs typeface="Arial" charset="0"/>
            </a:endParaRPr>
          </a:p>
          <a:p>
            <a:pPr lvl="2">
              <a:spcAft>
                <a:spcPct val="0"/>
              </a:spcAft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Baseline (3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mins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)</a:t>
            </a:r>
            <a:endParaRPr lang="it-IT" sz="2000" b="1" dirty="0">
              <a:latin typeface="Arial" charset="0"/>
              <a:ea typeface="Arial" charset="0"/>
              <a:cs typeface="Arial" charset="0"/>
            </a:endParaRPr>
          </a:p>
          <a:p>
            <a:pPr lvl="2">
              <a:spcAft>
                <a:spcPct val="0"/>
              </a:spcAft>
              <a:buFontTx/>
              <a:buNone/>
            </a:pPr>
            <a:endParaRPr lang="it-IT" sz="2000" b="1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Mood Agenda and Bauer (smartphone)</a:t>
            </a:r>
          </a:p>
          <a:p>
            <a:pPr lvl="1"/>
            <a:r>
              <a:rPr lang="it-IT" sz="2000" b="1" dirty="0" err="1">
                <a:latin typeface="Arial" charset="0"/>
                <a:ea typeface="Arial" charset="0"/>
                <a:cs typeface="Arial" charset="0"/>
              </a:rPr>
              <a:t>Clinical</a:t>
            </a:r>
            <a:r>
              <a:rPr lang="it-IT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b="1" dirty="0" err="1">
                <a:latin typeface="Arial" charset="0"/>
                <a:ea typeface="Arial" charset="0"/>
                <a:cs typeface="Arial" charset="0"/>
              </a:rPr>
              <a:t>evaluations</a:t>
            </a:r>
            <a:r>
              <a:rPr lang="it-IT" sz="2000" b="1" dirty="0">
                <a:latin typeface="Arial" charset="0"/>
                <a:ea typeface="Arial" charset="0"/>
                <a:cs typeface="Arial" charset="0"/>
              </a:rPr>
              <a:t> QIDS-C16, YMRS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T-shirt monitoring</a:t>
            </a:r>
          </a:p>
          <a:p>
            <a:pPr>
              <a:buFont typeface="Wingdings" charset="0"/>
              <a:buNone/>
            </a:pPr>
            <a:endParaRPr lang="it-IT" b="1" dirty="0">
              <a:latin typeface="Arial" charset="0"/>
              <a:cs typeface="Arial" charset="0"/>
            </a:endParaRPr>
          </a:p>
          <a:p>
            <a:endParaRPr lang="it-IT" b="1" dirty="0">
              <a:latin typeface="Arial" charset="0"/>
              <a:cs typeface="Arial" charset="0"/>
            </a:endParaRPr>
          </a:p>
        </p:txBody>
      </p:sp>
      <p:sp>
        <p:nvSpPr>
          <p:cNvPr id="28675" name="Rettangolo 4"/>
          <p:cNvSpPr>
            <a:spLocks noChangeArrowheads="1"/>
          </p:cNvSpPr>
          <p:nvPr/>
        </p:nvSpPr>
        <p:spPr bwMode="auto">
          <a:xfrm>
            <a:off x="3590925" y="227134"/>
            <a:ext cx="1962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>
                <a:cs typeface="Times New Roman" charset="0"/>
              </a:rPr>
              <a:t>Procedure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8497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65138" y="222250"/>
            <a:ext cx="8520112" cy="647700"/>
          </a:xfrm>
        </p:spPr>
        <p:txBody>
          <a:bodyPr/>
          <a:lstStyle/>
          <a:p>
            <a:r>
              <a:rPr lang="fr-FR" sz="3000" dirty="0" err="1">
                <a:latin typeface="Arial" charset="0"/>
                <a:cs typeface="Arial" charset="0"/>
              </a:rPr>
              <a:t>Subjects</a:t>
            </a:r>
            <a:endParaRPr lang="fr-FR" sz="3000" dirty="0">
              <a:latin typeface="Arial" charset="0"/>
              <a:cs typeface="Arial" charset="0"/>
            </a:endParaRPr>
          </a:p>
        </p:txBody>
      </p:sp>
      <p:sp>
        <p:nvSpPr>
          <p:cNvPr id="4099" name="Rectangle 2051"/>
          <p:cNvSpPr>
            <a:spLocks noGrp="1" noChangeArrowheads="1"/>
          </p:cNvSpPr>
          <p:nvPr>
            <p:ph idx="1"/>
          </p:nvPr>
        </p:nvSpPr>
        <p:spPr>
          <a:xfrm>
            <a:off x="371475" y="1247775"/>
            <a:ext cx="8524875" cy="5013325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GB" altLang="en-US" sz="2400" dirty="0">
                <a:cs typeface="Times New Roman" charset="0"/>
              </a:rPr>
              <a:t>UNIPI (PISA): 11 subjects    with bipolar disorders   </a:t>
            </a:r>
            <a:r>
              <a:rPr lang="en-GB" altLang="en-US" sz="2400" i="1" dirty="0"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2400" dirty="0">
                <a:cs typeface="Times New Roman" charset="0"/>
              </a:rPr>
              <a:t>INSERM /</a:t>
            </a:r>
            <a:r>
              <a:rPr lang="en-GB" altLang="en-US" sz="2400" dirty="0" err="1">
                <a:cs typeface="Times New Roman" charset="0"/>
              </a:rPr>
              <a:t>UdS</a:t>
            </a:r>
            <a:r>
              <a:rPr lang="en-GB" altLang="en-US" sz="2400" dirty="0">
                <a:cs typeface="Times New Roman" charset="0"/>
              </a:rPr>
              <a:t> (STRASBURG) + UNIGE (GENEVA): 16 subjects</a:t>
            </a:r>
          </a:p>
          <a:p>
            <a:pPr marL="727075" indent="-3175">
              <a:defRPr/>
            </a:pPr>
            <a:r>
              <a:rPr lang="en-GB" altLang="en-US" sz="2400" b="1" dirty="0">
                <a:cs typeface="Times New Roman" charset="0"/>
              </a:rPr>
              <a:t>		rapid-cycling bipolar disorders: </a:t>
            </a:r>
            <a:r>
              <a:rPr lang="en-GB" altLang="en-US" sz="2400" dirty="0">
                <a:cs typeface="Times New Roman" charset="0"/>
              </a:rPr>
              <a:t>6 subjects</a:t>
            </a:r>
          </a:p>
          <a:p>
            <a:pPr marL="727075" indent="-3175">
              <a:defRPr/>
            </a:pPr>
            <a:r>
              <a:rPr lang="en-GB" altLang="en-US" sz="2400" b="1" dirty="0">
                <a:cs typeface="Times New Roman" charset="0"/>
              </a:rPr>
              <a:t>		cyclothymic disorders: </a:t>
            </a:r>
            <a:r>
              <a:rPr lang="en-GB" altLang="en-US" sz="2400" dirty="0">
                <a:cs typeface="Times New Roman" charset="0"/>
              </a:rPr>
              <a:t> 4 subjects</a:t>
            </a:r>
          </a:p>
          <a:p>
            <a:pPr marL="727075" indent="-3175">
              <a:defRPr/>
            </a:pPr>
            <a:r>
              <a:rPr lang="en-GB" altLang="en-US" sz="2400" b="1" dirty="0">
                <a:cs typeface="Times New Roman" charset="0"/>
              </a:rPr>
              <a:t>		cyclothymic temperaments : </a:t>
            </a:r>
            <a:r>
              <a:rPr lang="en-GB" altLang="en-US" sz="2400" dirty="0">
                <a:cs typeface="Times New Roman" charset="0"/>
              </a:rPr>
              <a:t>6 subjects</a:t>
            </a:r>
          </a:p>
          <a:p>
            <a:pPr marL="0" indent="0">
              <a:lnSpc>
                <a:spcPct val="90000"/>
              </a:lnSpc>
              <a:buFont typeface="Wingdings" charset="2"/>
              <a:buNone/>
              <a:defRPr/>
            </a:pPr>
            <a:endParaRPr lang="en-GB" altLang="en-US" sz="600" dirty="0">
              <a:ea typeface="Arial" pitchFamily="-111" charset="0"/>
              <a:cs typeface="Times New Roman" charset="0"/>
            </a:endParaRPr>
          </a:p>
          <a:p>
            <a:pPr lvl="1">
              <a:lnSpc>
                <a:spcPct val="90000"/>
              </a:lnSpc>
              <a:defRPr/>
            </a:pPr>
            <a:endParaRPr lang="en-GB" altLang="en-US" sz="1400" dirty="0">
              <a:cs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endParaRPr lang="en-GB" altLang="en-US" sz="600" dirty="0">
              <a:ea typeface="Arial" pitchFamily="-111" charset="0"/>
              <a:cs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endParaRPr lang="en-GB" altLang="en-US" sz="1000" dirty="0">
              <a:ea typeface="Arial" pitchFamily="-111" charset="0"/>
              <a:cs typeface="Times New Roman" charset="0"/>
            </a:endParaRPr>
          </a:p>
          <a:p>
            <a:pPr lvl="1">
              <a:lnSpc>
                <a:spcPct val="90000"/>
              </a:lnSpc>
              <a:defRPr/>
            </a:pPr>
            <a:endParaRPr lang="en-GB" altLang="en-US" sz="2400" b="1" dirty="0">
              <a:cs typeface="Times New Roman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GB" altLang="en-US" sz="2400" b="1" dirty="0">
              <a:cs typeface="Times New Roman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GB" altLang="en-US" sz="2400" b="1" dirty="0">
                <a:cs typeface="Times New Roman" charset="0"/>
              </a:rPr>
              <a:t> </a:t>
            </a:r>
            <a:endParaRPr lang="fr-FR" altLang="en-US" sz="2400" b="1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120900"/>
            <a:ext cx="396716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5663"/>
            <a:ext cx="4638675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 bwMode="gray">
          <a:xfrm>
            <a:off x="452438" y="28575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</a:pPr>
            <a:r>
              <a:rPr lang="en-GB" sz="2600" b="1"/>
              <a:t>Characterize the patients at a group level</a:t>
            </a:r>
            <a:br>
              <a:rPr lang="en-GB" sz="2600" b="1"/>
            </a:br>
            <a:r>
              <a:rPr lang="en-GB" sz="1800" b="1"/>
              <a:t>(results form the Strasbourg-Genève Studies)</a:t>
            </a:r>
            <a:br>
              <a:rPr lang="en-GB" sz="1800" b="1"/>
            </a:br>
            <a:br>
              <a:rPr lang="en-GB" sz="1800" b="1"/>
            </a:br>
            <a:r>
              <a:rPr lang="en-GB" sz="1800" b="1"/>
              <a:t>ANS FEATURES</a:t>
            </a:r>
            <a:br>
              <a:rPr lang="en-GB" sz="1800" b="1"/>
            </a:br>
            <a:endParaRPr lang="en-GB" sz="1800" b="1"/>
          </a:p>
        </p:txBody>
      </p:sp>
    </p:spTree>
    <p:extLst>
      <p:ext uri="{BB962C8B-B14F-4D97-AF65-F5344CB8AC3E}">
        <p14:creationId xmlns:p14="http://schemas.microsoft.com/office/powerpoint/2010/main" val="1887886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563"/>
            <a:ext cx="45815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328738"/>
            <a:ext cx="44481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 bwMode="gray">
          <a:xfrm>
            <a:off x="452438" y="168275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</a:pPr>
            <a:r>
              <a:rPr lang="en-GB" sz="2600" b="1"/>
              <a:t>Characterize the patients at a group level</a:t>
            </a:r>
            <a:br>
              <a:rPr lang="en-GB" sz="2600" b="1"/>
            </a:br>
            <a:r>
              <a:rPr lang="en-GB" sz="1800" b="1"/>
              <a:t>(results form the Strasbourg-Genève Studies)</a:t>
            </a:r>
            <a:br>
              <a:rPr lang="en-GB" sz="1800" b="1"/>
            </a:br>
            <a:br>
              <a:rPr lang="en-GB" sz="1800" b="1"/>
            </a:br>
            <a:r>
              <a:rPr lang="en-GB" sz="1800" b="1"/>
              <a:t>LONG TERM AND NON LINEAR ANS FEATURES</a:t>
            </a:r>
            <a:br>
              <a:rPr lang="en-GB" sz="1800" b="1"/>
            </a:br>
            <a:endParaRPr lang="en-GB" sz="1800" b="1"/>
          </a:p>
        </p:txBody>
      </p:sp>
    </p:spTree>
    <p:extLst>
      <p:ext uri="{BB962C8B-B14F-4D97-AF65-F5344CB8AC3E}">
        <p14:creationId xmlns:p14="http://schemas.microsoft.com/office/powerpoint/2010/main" val="369109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contenuto 2"/>
          <p:cNvSpPr>
            <a:spLocks noGrp="1"/>
          </p:cNvSpPr>
          <p:nvPr>
            <p:ph idx="1"/>
          </p:nvPr>
        </p:nvSpPr>
        <p:spPr>
          <a:xfrm>
            <a:off x="88900" y="1519238"/>
            <a:ext cx="9010650" cy="1090612"/>
          </a:xfrm>
        </p:spPr>
        <p:txBody>
          <a:bodyPr/>
          <a:lstStyle/>
          <a:p>
            <a:r>
              <a:rPr lang="en-US" sz="2800" b="1">
                <a:latin typeface="Arial" charset="0"/>
                <a:cs typeface="Arial" charset="0"/>
              </a:rPr>
              <a:t>Possible different endophenotypes and phenotypes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 bwMode="gray">
          <a:xfrm>
            <a:off x="452438" y="28575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</a:pPr>
            <a:r>
              <a:rPr lang="en-GB" sz="2600" b="1"/>
              <a:t>Characterize YOUR patient</a:t>
            </a:r>
          </a:p>
          <a:p>
            <a:pPr algn="ctr" defTabSz="914400" eaLnBrk="0" hangingPunct="0">
              <a:lnSpc>
                <a:spcPct val="90000"/>
              </a:lnSpc>
            </a:pPr>
            <a:r>
              <a:rPr lang="en-GB" sz="1800" b="1"/>
              <a:t>(results form the Strasbourg-Genève Studies)</a:t>
            </a:r>
          </a:p>
          <a:p>
            <a:pPr algn="ctr" defTabSz="914400" eaLnBrk="0" hangingPunct="0">
              <a:lnSpc>
                <a:spcPct val="90000"/>
              </a:lnSpc>
            </a:pPr>
            <a:endParaRPr lang="en-GB" sz="1800" b="1"/>
          </a:p>
          <a:p>
            <a:pPr algn="ctr" defTabSz="914400" eaLnBrk="0" hangingPunct="0">
              <a:lnSpc>
                <a:spcPct val="90000"/>
              </a:lnSpc>
            </a:pPr>
            <a:r>
              <a:rPr lang="en-GB" sz="1800" b="1"/>
              <a:t>Why is it relevant?</a:t>
            </a:r>
          </a:p>
        </p:txBody>
      </p:sp>
      <p:pic>
        <p:nvPicPr>
          <p:cNvPr id="21508" name="Picture 1" descr="Description: Neurobiological endopheno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963738"/>
            <a:ext cx="60420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CasellaDiTesto 1"/>
          <p:cNvSpPr txBox="1">
            <a:spLocks noChangeArrowheads="1"/>
          </p:cNvSpPr>
          <p:nvPr/>
        </p:nvSpPr>
        <p:spPr bwMode="auto">
          <a:xfrm>
            <a:off x="811213" y="5767388"/>
            <a:ext cx="7556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2400" b="1">
                <a:cs typeface="ＭＳ Ｐゴシック" charset="0"/>
              </a:rPr>
              <a:t>A hell for researchers an opportunity for clinicians</a:t>
            </a:r>
            <a:endParaRPr lang="en-US" sz="2400" b="1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latin typeface="Arial" charset="0"/>
                <a:cs typeface="Arial" charset="0"/>
              </a:rPr>
              <a:t>GEN03 R:=0,61249	p=0,00899566</a:t>
            </a:r>
          </a:p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924050"/>
            <a:ext cx="6883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 bwMode="gray">
          <a:xfrm>
            <a:off x="452438" y="28575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</a:pPr>
            <a:r>
              <a:rPr lang="en-GB" sz="2600" b="1"/>
              <a:t>Characterize YOUR patient</a:t>
            </a:r>
          </a:p>
          <a:p>
            <a:pPr algn="ctr" defTabSz="914400" eaLnBrk="0" hangingPunct="0">
              <a:lnSpc>
                <a:spcPct val="90000"/>
              </a:lnSpc>
            </a:pPr>
            <a:r>
              <a:rPr lang="en-GB" sz="1800" b="1"/>
              <a:t>(results form the Strasbourg-Genève Studies)</a:t>
            </a:r>
          </a:p>
          <a:p>
            <a:pPr algn="ctr" defTabSz="914400" eaLnBrk="0" hangingPunct="0">
              <a:lnSpc>
                <a:spcPct val="90000"/>
              </a:lnSpc>
            </a:pPr>
            <a:endParaRPr lang="en-GB" sz="1800" b="1"/>
          </a:p>
        </p:txBody>
      </p:sp>
      <p:sp>
        <p:nvSpPr>
          <p:cNvPr id="22533" name="CasellaDiTesto 8"/>
          <p:cNvSpPr txBox="1">
            <a:spLocks noChangeArrowheads="1"/>
          </p:cNvSpPr>
          <p:nvPr/>
        </p:nvSpPr>
        <p:spPr bwMode="auto">
          <a:xfrm rot="-5400000">
            <a:off x="520700" y="2262188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1800" b="1">
                <a:cs typeface="ＭＳ Ｐゴシック" charset="0"/>
              </a:rPr>
              <a:t>LF/HF</a:t>
            </a:r>
            <a:endParaRPr lang="en-US" sz="1800" b="1">
              <a:cs typeface="ＭＳ Ｐゴシック" charset="0"/>
            </a:endParaRPr>
          </a:p>
        </p:txBody>
      </p:sp>
      <p:sp>
        <p:nvSpPr>
          <p:cNvPr id="22534" name="CasellaDiTesto 9"/>
          <p:cNvSpPr txBox="1">
            <a:spLocks noChangeArrowheads="1"/>
          </p:cNvSpPr>
          <p:nvPr/>
        </p:nvSpPr>
        <p:spPr bwMode="auto">
          <a:xfrm rot="5400000">
            <a:off x="7797007" y="2202656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1800" b="1">
                <a:cs typeface="ＭＳ Ｐゴシック" charset="0"/>
              </a:rPr>
              <a:t>YMRS</a:t>
            </a:r>
            <a:endParaRPr lang="en-US" sz="1800" b="1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6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latin typeface="Arial" charset="0"/>
                <a:cs typeface="Arial" charset="0"/>
              </a:rPr>
              <a:t>STR01 R=0.45955	p = 0.047764</a:t>
            </a:r>
          </a:p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14525"/>
            <a:ext cx="675640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 bwMode="gray">
          <a:xfrm>
            <a:off x="452438" y="28575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</a:pPr>
            <a:r>
              <a:rPr lang="en-GB" sz="2600" b="1"/>
              <a:t>Characterize YOUR patient</a:t>
            </a:r>
          </a:p>
          <a:p>
            <a:pPr algn="ctr" defTabSz="914400" eaLnBrk="0" hangingPunct="0">
              <a:lnSpc>
                <a:spcPct val="90000"/>
              </a:lnSpc>
            </a:pPr>
            <a:r>
              <a:rPr lang="en-GB" sz="1800" b="1"/>
              <a:t>(results form the Strasbourg-Genève Studies)</a:t>
            </a:r>
          </a:p>
          <a:p>
            <a:pPr algn="ctr" defTabSz="914400" eaLnBrk="0" hangingPunct="0">
              <a:lnSpc>
                <a:spcPct val="90000"/>
              </a:lnSpc>
            </a:pPr>
            <a:endParaRPr lang="en-GB" sz="1800" b="1"/>
          </a:p>
        </p:txBody>
      </p:sp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 rot="-5400000">
            <a:off x="520700" y="2262188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1800" b="1">
                <a:cs typeface="ＭＳ Ｐゴシック" charset="0"/>
              </a:rPr>
              <a:t>LF/HF</a:t>
            </a:r>
            <a:endParaRPr lang="en-US" sz="1800" b="1">
              <a:cs typeface="ＭＳ Ｐゴシック" charset="0"/>
            </a:endParaRPr>
          </a:p>
        </p:txBody>
      </p:sp>
      <p:sp>
        <p:nvSpPr>
          <p:cNvPr id="23558" name="CasellaDiTesto 8"/>
          <p:cNvSpPr txBox="1">
            <a:spLocks noChangeArrowheads="1"/>
          </p:cNvSpPr>
          <p:nvPr/>
        </p:nvSpPr>
        <p:spPr bwMode="auto">
          <a:xfrm rot="5400000">
            <a:off x="7797007" y="2202656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1800" b="1">
                <a:cs typeface="ＭＳ Ｐゴシック" charset="0"/>
              </a:rPr>
              <a:t>YMRS</a:t>
            </a:r>
            <a:endParaRPr lang="en-US" sz="1800" b="1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1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E99BD6F-31BA-0E41-B36F-772CB099C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08" y="1614404"/>
            <a:ext cx="7258384" cy="36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7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41463"/>
            <a:ext cx="6824662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79" name="Rettangolo 4"/>
          <p:cNvSpPr>
            <a:spLocks noChangeArrowheads="1"/>
          </p:cNvSpPr>
          <p:nvPr/>
        </p:nvSpPr>
        <p:spPr bwMode="auto">
          <a:xfrm>
            <a:off x="392113" y="1246188"/>
            <a:ext cx="3846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/>
              <a:t>GEN01 R =- 0.65147	p = 0.021731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 bwMode="gray">
          <a:xfrm>
            <a:off x="452438" y="28575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</a:pPr>
            <a:r>
              <a:rPr lang="en-GB" sz="2600" b="1"/>
              <a:t>Characterize YOUR patient</a:t>
            </a:r>
          </a:p>
          <a:p>
            <a:pPr algn="ctr" defTabSz="914400" eaLnBrk="0" hangingPunct="0">
              <a:lnSpc>
                <a:spcPct val="90000"/>
              </a:lnSpc>
            </a:pPr>
            <a:r>
              <a:rPr lang="en-GB" sz="1800" b="1"/>
              <a:t>(results form the Strasbourg-Genève Studies)</a:t>
            </a:r>
          </a:p>
          <a:p>
            <a:pPr algn="ctr" defTabSz="914400" eaLnBrk="0" hangingPunct="0">
              <a:lnSpc>
                <a:spcPct val="90000"/>
              </a:lnSpc>
            </a:pPr>
            <a:endParaRPr lang="en-GB" sz="1800" b="1"/>
          </a:p>
        </p:txBody>
      </p:sp>
      <p:sp>
        <p:nvSpPr>
          <p:cNvPr id="24581" name="CasellaDiTesto 6"/>
          <p:cNvSpPr txBox="1">
            <a:spLocks noChangeArrowheads="1"/>
          </p:cNvSpPr>
          <p:nvPr/>
        </p:nvSpPr>
        <p:spPr bwMode="auto">
          <a:xfrm rot="5400000">
            <a:off x="6623051" y="1990725"/>
            <a:ext cx="74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1800" b="1">
                <a:cs typeface="ＭＳ Ｐゴシック" charset="0"/>
              </a:rPr>
              <a:t>QIDS</a:t>
            </a:r>
            <a:endParaRPr lang="en-US" sz="1800" b="1">
              <a:cs typeface="ＭＳ Ｐゴシック" charset="0"/>
            </a:endParaRPr>
          </a:p>
        </p:txBody>
      </p:sp>
      <p:sp>
        <p:nvSpPr>
          <p:cNvPr id="24582" name="CasellaDiTesto 9"/>
          <p:cNvSpPr txBox="1">
            <a:spLocks noChangeArrowheads="1"/>
          </p:cNvSpPr>
          <p:nvPr/>
        </p:nvSpPr>
        <p:spPr bwMode="auto">
          <a:xfrm rot="-5400000">
            <a:off x="436562" y="1804988"/>
            <a:ext cx="830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1800" b="1">
                <a:cs typeface="ＭＳ Ｐゴシック" charset="0"/>
              </a:rPr>
              <a:t>DFA 2</a:t>
            </a:r>
            <a:endParaRPr lang="en-US" sz="1800" b="1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81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3" y="1401096"/>
            <a:ext cx="6958631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04039" y="6356555"/>
            <a:ext cx="1569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Valenza et al.,2014 </a:t>
            </a:r>
            <a:endParaRPr lang="en-US" sz="1200" b="1" dirty="0"/>
          </a:p>
        </p:txBody>
      </p:sp>
      <p:sp>
        <p:nvSpPr>
          <p:cNvPr id="6" name="Titolo 1"/>
          <p:cNvSpPr txBox="1">
            <a:spLocks/>
          </p:cNvSpPr>
          <p:nvPr/>
        </p:nvSpPr>
        <p:spPr bwMode="gray">
          <a:xfrm>
            <a:off x="452438" y="1778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</a:pPr>
            <a:r>
              <a:rPr lang="en-GB" sz="2600" b="1" dirty="0"/>
              <a:t>Characterize the patients at the subject level</a:t>
            </a:r>
            <a:br>
              <a:rPr lang="en-GB" sz="2600" b="1" dirty="0"/>
            </a:br>
            <a:r>
              <a:rPr lang="en-GB" sz="1800" b="1" u="sng" dirty="0"/>
              <a:t>ANS </a:t>
            </a:r>
            <a:r>
              <a:rPr lang="en-GB" sz="1800" b="1" dirty="0"/>
              <a:t>Features analysis summary</a:t>
            </a:r>
          </a:p>
        </p:txBody>
      </p:sp>
    </p:spTree>
    <p:extLst>
      <p:ext uri="{BB962C8B-B14F-4D97-AF65-F5344CB8AC3E}">
        <p14:creationId xmlns:p14="http://schemas.microsoft.com/office/powerpoint/2010/main" val="3812944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16" y="1236180"/>
            <a:ext cx="7004370" cy="410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89302" y="5668820"/>
            <a:ext cx="1422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Gentili et al., 2017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 bwMode="gray">
          <a:xfrm>
            <a:off x="452438" y="1778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</a:pPr>
            <a:r>
              <a:rPr lang="en-GB" sz="2600" b="1" dirty="0"/>
              <a:t>Characterize the patients at the subject level</a:t>
            </a:r>
            <a:br>
              <a:rPr lang="en-GB" sz="2600" b="1" dirty="0"/>
            </a:br>
            <a:r>
              <a:rPr lang="en-GB" sz="1800" b="1" u="sng" dirty="0"/>
              <a:t>ANS </a:t>
            </a:r>
            <a:r>
              <a:rPr lang="en-GB" sz="1800" b="1" dirty="0"/>
              <a:t>Features analysis summary</a:t>
            </a:r>
          </a:p>
        </p:txBody>
      </p:sp>
    </p:spTree>
    <p:extLst>
      <p:ext uri="{BB962C8B-B14F-4D97-AF65-F5344CB8AC3E}">
        <p14:creationId xmlns:p14="http://schemas.microsoft.com/office/powerpoint/2010/main" val="2692047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latin typeface="Arial" charset="0"/>
                <a:cs typeface="Arial" charset="0"/>
              </a:rPr>
              <a:t>Monitoring</a:t>
            </a:r>
            <a:r>
              <a:rPr lang="it-IT" dirty="0">
                <a:latin typeface="Arial" charset="0"/>
                <a:cs typeface="Arial" charset="0"/>
              </a:rPr>
              <a:t> of mood </a:t>
            </a:r>
            <a:r>
              <a:rPr lang="it-IT" dirty="0" err="1">
                <a:latin typeface="Arial" charset="0"/>
                <a:cs typeface="Arial" charset="0"/>
              </a:rPr>
              <a:t>fluctuations</a:t>
            </a:r>
            <a:endParaRPr lang="it-IT" dirty="0">
              <a:latin typeface="Arial" charset="0"/>
              <a:cs typeface="Arial" charset="0"/>
            </a:endParaRPr>
          </a:p>
        </p:txBody>
      </p:sp>
      <p:pic>
        <p:nvPicPr>
          <p:cNvPr id="15363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252538"/>
            <a:ext cx="4803775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ttangolo 6"/>
          <p:cNvSpPr>
            <a:spLocks noChangeArrowheads="1"/>
          </p:cNvSpPr>
          <p:nvPr/>
        </p:nvSpPr>
        <p:spPr bwMode="auto">
          <a:xfrm>
            <a:off x="3632200" y="884238"/>
            <a:ext cx="194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u="sng"/>
              <a:t>Sample Entropy</a:t>
            </a:r>
          </a:p>
        </p:txBody>
      </p:sp>
      <p:sp>
        <p:nvSpPr>
          <p:cNvPr id="15365" name="CasellaDiTesto 1"/>
          <p:cNvSpPr txBox="1">
            <a:spLocks noChangeArrowheads="1"/>
          </p:cNvSpPr>
          <p:nvPr/>
        </p:nvSpPr>
        <p:spPr bwMode="auto">
          <a:xfrm>
            <a:off x="6961188" y="2168525"/>
            <a:ext cx="18002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Euthymia vs.</a:t>
            </a:r>
          </a:p>
          <a:p>
            <a:pPr eaLnBrk="1" hangingPunct="1"/>
            <a:r>
              <a:rPr lang="it-IT" b="1"/>
              <a:t>Non euthymia </a:t>
            </a:r>
          </a:p>
          <a:p>
            <a:pPr eaLnBrk="1" hangingPunct="1"/>
            <a:r>
              <a:rPr lang="it-IT" b="1"/>
              <a:t>P &lt; 0.003 </a:t>
            </a:r>
          </a:p>
          <a:p>
            <a:pPr eaLnBrk="1" hangingPunct="1"/>
            <a:endParaRPr lang="it-IT" b="1"/>
          </a:p>
          <a:p>
            <a:pPr eaLnBrk="1" hangingPunct="1"/>
            <a:r>
              <a:rPr lang="it-IT" b="1"/>
              <a:t>95% CI </a:t>
            </a:r>
          </a:p>
          <a:p>
            <a:pPr eaLnBrk="1" hangingPunct="1"/>
            <a:r>
              <a:rPr lang="it-IT" b="1"/>
              <a:t>Euthymia:</a:t>
            </a:r>
          </a:p>
          <a:p>
            <a:pPr eaLnBrk="1" hangingPunct="1"/>
            <a:r>
              <a:rPr lang="it-IT" b="1"/>
              <a:t>[1.347, 1.563]</a:t>
            </a:r>
          </a:p>
          <a:p>
            <a:pPr eaLnBrk="1" hangingPunct="1"/>
            <a:endParaRPr lang="it-IT" b="1"/>
          </a:p>
          <a:p>
            <a:pPr eaLnBrk="1" hangingPunct="1"/>
            <a:r>
              <a:rPr lang="it-IT" b="1"/>
              <a:t>Non-euthymia:</a:t>
            </a:r>
          </a:p>
          <a:p>
            <a:pPr eaLnBrk="1" hangingPunct="1"/>
            <a:r>
              <a:rPr lang="it-IT" b="1"/>
              <a:t>[1.071, 1.264]</a:t>
            </a:r>
          </a:p>
          <a:p>
            <a:pPr eaLnBrk="1" hangingPunct="1"/>
            <a:endParaRPr lang="it-IT" b="1"/>
          </a:p>
          <a:p>
            <a:pPr eaLnBrk="1" hangingPunct="1"/>
            <a:endParaRPr lang="it-IT" b="1"/>
          </a:p>
          <a:p>
            <a:pPr eaLnBrk="1" hangingPunct="1"/>
            <a:endParaRPr lang="en-US" b="1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8D5A12-1887-C541-879F-556415213B16}"/>
              </a:ext>
            </a:extLst>
          </p:cNvPr>
          <p:cNvSpPr txBox="1"/>
          <p:nvPr/>
        </p:nvSpPr>
        <p:spPr>
          <a:xfrm>
            <a:off x="7065819" y="6123542"/>
            <a:ext cx="190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Lanatà</a:t>
            </a:r>
            <a:r>
              <a:rPr lang="it-IT" dirty="0"/>
              <a:t> et al., 2015</a:t>
            </a:r>
          </a:p>
        </p:txBody>
      </p:sp>
    </p:spTree>
    <p:extLst>
      <p:ext uri="{BB962C8B-B14F-4D97-AF65-F5344CB8AC3E}">
        <p14:creationId xmlns:p14="http://schemas.microsoft.com/office/powerpoint/2010/main" val="1221798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>
                <a:latin typeface="Arial" charset="0"/>
                <a:cs typeface="Arial" charset="0"/>
              </a:rPr>
              <a:t>Personalized Mood State prediction in Bipolar Patients: Definitions</a:t>
            </a:r>
            <a:br>
              <a:rPr lang="en-US" sz="2800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411288" y="4202113"/>
            <a:ext cx="3343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800" b="1"/>
              <a:t>Past Observations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166688" y="5165725"/>
            <a:ext cx="8815387" cy="149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400" b="1"/>
              <a:t>Observations are intended as HRV recordings </a:t>
            </a:r>
          </a:p>
          <a:p>
            <a:pPr algn="ctr"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400" b="1"/>
              <a:t>during unstructured activities through the PSYCHE system</a:t>
            </a:r>
          </a:p>
          <a:p>
            <a:pPr algn="ctr"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400" b="1" u="sng">
                <a:solidFill>
                  <a:srgbClr val="FF0000"/>
                </a:solidFill>
              </a:rPr>
              <a:t>2 classes: EUTHYMIA vs. NON-EUTHYMIA </a:t>
            </a: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28575" y="1852613"/>
            <a:ext cx="1273175" cy="100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212725" y="1912938"/>
            <a:ext cx="8651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sz="1800" b="1">
                <a:cs typeface="ＭＳ Ｐゴシック" charset="0"/>
              </a:rPr>
              <a:t>Mood </a:t>
            </a:r>
          </a:p>
          <a:p>
            <a:pPr algn="ctr"/>
            <a:r>
              <a:rPr lang="it-IT" sz="1800" b="1">
                <a:cs typeface="ＭＳ Ｐゴシック" charset="0"/>
              </a:rPr>
              <a:t>State</a:t>
            </a:r>
          </a:p>
          <a:p>
            <a:pPr algn="ctr"/>
            <a:r>
              <a:rPr lang="it-IT" sz="1800" b="1">
                <a:cs typeface="ＭＳ Ｐゴシック" charset="0"/>
              </a:rPr>
              <a:t>k</a:t>
            </a:r>
            <a:r>
              <a:rPr lang="it-IT" sz="1800" b="1" baseline="-25000">
                <a:cs typeface="ＭＳ Ｐゴシック" charset="0"/>
              </a:rPr>
              <a:t>1</a:t>
            </a:r>
          </a:p>
        </p:txBody>
      </p:sp>
      <p:sp>
        <p:nvSpPr>
          <p:cNvPr id="39943" name="Line 23"/>
          <p:cNvSpPr>
            <a:spLocks noChangeShapeType="1"/>
          </p:cNvSpPr>
          <p:nvPr/>
        </p:nvSpPr>
        <p:spPr bwMode="auto">
          <a:xfrm flipV="1">
            <a:off x="1368425" y="2344738"/>
            <a:ext cx="358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4914900" y="2119313"/>
            <a:ext cx="54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sz="1800" b="1">
                <a:cs typeface="ＭＳ Ｐゴシック" charset="0"/>
              </a:rPr>
              <a:t>…..</a:t>
            </a: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1728788" y="1852613"/>
            <a:ext cx="1090612" cy="100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39946" name="Line 23"/>
          <p:cNvSpPr>
            <a:spLocks noChangeShapeType="1"/>
          </p:cNvSpPr>
          <p:nvPr/>
        </p:nvSpPr>
        <p:spPr bwMode="auto">
          <a:xfrm flipV="1">
            <a:off x="2957513" y="2344738"/>
            <a:ext cx="358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Rectangle 8"/>
          <p:cNvSpPr>
            <a:spLocks noChangeArrowheads="1"/>
          </p:cNvSpPr>
          <p:nvPr/>
        </p:nvSpPr>
        <p:spPr bwMode="auto">
          <a:xfrm>
            <a:off x="3316288" y="1852613"/>
            <a:ext cx="1139825" cy="100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39948" name="Line 23"/>
          <p:cNvSpPr>
            <a:spLocks noChangeShapeType="1"/>
          </p:cNvSpPr>
          <p:nvPr/>
        </p:nvSpPr>
        <p:spPr bwMode="auto">
          <a:xfrm flipV="1">
            <a:off x="4575175" y="2324100"/>
            <a:ext cx="358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23"/>
          <p:cNvSpPr>
            <a:spLocks noChangeShapeType="1"/>
          </p:cNvSpPr>
          <p:nvPr/>
        </p:nvSpPr>
        <p:spPr bwMode="auto">
          <a:xfrm flipV="1">
            <a:off x="5521325" y="2351088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Rectangle 8"/>
          <p:cNvSpPr>
            <a:spLocks noChangeArrowheads="1"/>
          </p:cNvSpPr>
          <p:nvPr/>
        </p:nvSpPr>
        <p:spPr bwMode="auto">
          <a:xfrm>
            <a:off x="5881688" y="1858963"/>
            <a:ext cx="1079500" cy="100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39951" name="Text Box 9"/>
          <p:cNvSpPr txBox="1">
            <a:spLocks noChangeArrowheads="1"/>
          </p:cNvSpPr>
          <p:nvPr/>
        </p:nvSpPr>
        <p:spPr bwMode="auto">
          <a:xfrm>
            <a:off x="1839913" y="1924050"/>
            <a:ext cx="865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sz="1800" b="1">
                <a:cs typeface="ＭＳ Ｐゴシック" charset="0"/>
              </a:rPr>
              <a:t>Mood </a:t>
            </a:r>
          </a:p>
          <a:p>
            <a:pPr algn="ctr"/>
            <a:r>
              <a:rPr lang="it-IT" sz="1800" b="1">
                <a:cs typeface="ＭＳ Ｐゴシック" charset="0"/>
              </a:rPr>
              <a:t>State</a:t>
            </a:r>
          </a:p>
          <a:p>
            <a:pPr algn="ctr"/>
            <a:r>
              <a:rPr lang="it-IT" sz="1800" b="1">
                <a:cs typeface="ＭＳ Ｐゴシック" charset="0"/>
              </a:rPr>
              <a:t>k</a:t>
            </a:r>
            <a:r>
              <a:rPr lang="it-IT" sz="1800" b="1" baseline="-25000">
                <a:cs typeface="ＭＳ Ｐゴシック" charset="0"/>
              </a:rPr>
              <a:t>2</a:t>
            </a:r>
            <a:endParaRPr lang="it-IT" sz="1800" b="1">
              <a:cs typeface="ＭＳ Ｐゴシック" charset="0"/>
            </a:endParaRPr>
          </a:p>
        </p:txBody>
      </p:sp>
      <p:sp>
        <p:nvSpPr>
          <p:cNvPr id="39952" name="Text Box 9"/>
          <p:cNvSpPr txBox="1">
            <a:spLocks noChangeArrowheads="1"/>
          </p:cNvSpPr>
          <p:nvPr/>
        </p:nvSpPr>
        <p:spPr bwMode="auto">
          <a:xfrm>
            <a:off x="3544888" y="1879600"/>
            <a:ext cx="863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sz="1800" b="1">
                <a:cs typeface="ＭＳ Ｐゴシック" charset="0"/>
              </a:rPr>
              <a:t>Mood </a:t>
            </a:r>
          </a:p>
          <a:p>
            <a:pPr algn="ctr"/>
            <a:r>
              <a:rPr lang="it-IT" sz="1800" b="1">
                <a:cs typeface="ＭＳ Ｐゴシック" charset="0"/>
              </a:rPr>
              <a:t>State</a:t>
            </a:r>
          </a:p>
          <a:p>
            <a:pPr algn="ctr"/>
            <a:r>
              <a:rPr lang="it-IT" sz="1800" b="1">
                <a:cs typeface="ＭＳ Ｐゴシック" charset="0"/>
              </a:rPr>
              <a:t>k</a:t>
            </a:r>
            <a:r>
              <a:rPr lang="it-IT" sz="1800" b="1" baseline="-25000">
                <a:cs typeface="ＭＳ Ｐゴシック" charset="0"/>
              </a:rPr>
              <a:t>3</a:t>
            </a:r>
            <a:endParaRPr lang="it-IT" sz="1800" b="1">
              <a:cs typeface="ＭＳ Ｐゴシック" charset="0"/>
            </a:endParaRPr>
          </a:p>
        </p:txBody>
      </p:sp>
      <p:sp>
        <p:nvSpPr>
          <p:cNvPr id="39953" name="Text Box 9"/>
          <p:cNvSpPr txBox="1">
            <a:spLocks noChangeArrowheads="1"/>
          </p:cNvSpPr>
          <p:nvPr/>
        </p:nvSpPr>
        <p:spPr bwMode="auto">
          <a:xfrm>
            <a:off x="5997575" y="1912938"/>
            <a:ext cx="865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sz="1800" b="1">
                <a:cs typeface="ＭＳ Ｐゴシック" charset="0"/>
              </a:rPr>
              <a:t>Mood </a:t>
            </a:r>
          </a:p>
          <a:p>
            <a:pPr algn="ctr"/>
            <a:r>
              <a:rPr lang="it-IT" sz="1800" b="1">
                <a:cs typeface="ＭＳ Ｐゴシック" charset="0"/>
              </a:rPr>
              <a:t>State</a:t>
            </a:r>
          </a:p>
          <a:p>
            <a:pPr algn="ctr"/>
            <a:r>
              <a:rPr lang="it-IT" sz="1800" b="1">
                <a:cs typeface="ＭＳ Ｐゴシック" charset="0"/>
              </a:rPr>
              <a:t>k</a:t>
            </a:r>
            <a:r>
              <a:rPr lang="it-IT" sz="1800" b="1" baseline="-25000">
                <a:cs typeface="ＭＳ Ｐゴシック" charset="0"/>
              </a:rPr>
              <a:t>N</a:t>
            </a:r>
            <a:endParaRPr lang="it-IT" sz="1800" b="1">
              <a:cs typeface="ＭＳ Ｐゴシック" charset="0"/>
            </a:endParaRPr>
          </a:p>
        </p:txBody>
      </p:sp>
      <p:sp>
        <p:nvSpPr>
          <p:cNvPr id="39954" name="Text Box 9"/>
          <p:cNvSpPr txBox="1">
            <a:spLocks noChangeArrowheads="1"/>
          </p:cNvSpPr>
          <p:nvPr/>
        </p:nvSpPr>
        <p:spPr bwMode="auto">
          <a:xfrm>
            <a:off x="222250" y="1347788"/>
            <a:ext cx="2416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sz="1600">
                <a:cs typeface="ＭＳ Ｐゴシック" charset="0"/>
              </a:rPr>
              <a:t>Psychophysiological</a:t>
            </a:r>
          </a:p>
          <a:p>
            <a:pPr algn="ctr"/>
            <a:r>
              <a:rPr lang="it-IT" sz="1600">
                <a:cs typeface="ＭＳ Ｐゴシック" charset="0"/>
              </a:rPr>
              <a:t>Transition</a:t>
            </a:r>
          </a:p>
        </p:txBody>
      </p:sp>
      <p:sp>
        <p:nvSpPr>
          <p:cNvPr id="39955" name="Text Box 9"/>
          <p:cNvSpPr txBox="1">
            <a:spLocks noChangeArrowheads="1"/>
          </p:cNvSpPr>
          <p:nvPr/>
        </p:nvSpPr>
        <p:spPr bwMode="auto">
          <a:xfrm>
            <a:off x="2271713" y="1339850"/>
            <a:ext cx="2414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sz="1600">
                <a:cs typeface="ＭＳ Ｐゴシック" charset="0"/>
              </a:rPr>
              <a:t>Psychophysiological</a:t>
            </a:r>
          </a:p>
          <a:p>
            <a:pPr algn="ctr"/>
            <a:r>
              <a:rPr lang="it-IT" sz="1600">
                <a:cs typeface="ＭＳ Ｐゴシック" charset="0"/>
              </a:rPr>
              <a:t>Transition</a:t>
            </a:r>
          </a:p>
        </p:txBody>
      </p:sp>
      <p:sp>
        <p:nvSpPr>
          <p:cNvPr id="39956" name="Text Box 9"/>
          <p:cNvSpPr txBox="1">
            <a:spLocks noChangeArrowheads="1"/>
          </p:cNvSpPr>
          <p:nvPr/>
        </p:nvSpPr>
        <p:spPr bwMode="auto">
          <a:xfrm>
            <a:off x="4718050" y="1296988"/>
            <a:ext cx="2416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sz="1600">
                <a:cs typeface="ＭＳ Ｐゴシック" charset="0"/>
              </a:rPr>
              <a:t>Psychophysiological</a:t>
            </a:r>
          </a:p>
          <a:p>
            <a:pPr algn="ctr"/>
            <a:r>
              <a:rPr lang="it-IT" sz="1600">
                <a:cs typeface="ＭＳ Ｐゴシック" charset="0"/>
              </a:rPr>
              <a:t>Transition</a:t>
            </a:r>
          </a:p>
        </p:txBody>
      </p:sp>
      <p:sp>
        <p:nvSpPr>
          <p:cNvPr id="39957" name="Line 23"/>
          <p:cNvSpPr>
            <a:spLocks noChangeShapeType="1"/>
          </p:cNvSpPr>
          <p:nvPr/>
        </p:nvSpPr>
        <p:spPr bwMode="auto">
          <a:xfrm flipV="1">
            <a:off x="7169150" y="2351088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Rectangle 8"/>
          <p:cNvSpPr>
            <a:spLocks noChangeArrowheads="1"/>
          </p:cNvSpPr>
          <p:nvPr/>
        </p:nvSpPr>
        <p:spPr bwMode="auto">
          <a:xfrm>
            <a:off x="7935913" y="1858963"/>
            <a:ext cx="742950" cy="100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39959" name="Text Box 9"/>
          <p:cNvSpPr txBox="1">
            <a:spLocks noChangeArrowheads="1"/>
          </p:cNvSpPr>
          <p:nvPr/>
        </p:nvSpPr>
        <p:spPr bwMode="auto">
          <a:xfrm>
            <a:off x="8012113" y="1912938"/>
            <a:ext cx="560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sz="4800" b="1">
                <a:cs typeface="ＭＳ Ｐゴシック" charset="0"/>
              </a:rPr>
              <a:t>?</a:t>
            </a:r>
            <a:endParaRPr lang="it-IT" sz="1800" b="1">
              <a:cs typeface="ＭＳ Ｐゴシック" charset="0"/>
            </a:endParaRPr>
          </a:p>
        </p:txBody>
      </p:sp>
      <p:sp>
        <p:nvSpPr>
          <p:cNvPr id="39960" name="Parentesi graffa aperta 1"/>
          <p:cNvSpPr>
            <a:spLocks/>
          </p:cNvSpPr>
          <p:nvPr/>
        </p:nvSpPr>
        <p:spPr bwMode="auto">
          <a:xfrm rot="-5400000">
            <a:off x="2162176" y="877887"/>
            <a:ext cx="1096962" cy="5421313"/>
          </a:xfrm>
          <a:prstGeom prst="leftBrace">
            <a:avLst>
              <a:gd name="adj1" fmla="val 75802"/>
              <a:gd name="adj2" fmla="val 49856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endParaRPr lang="en-US" sz="2000"/>
          </a:p>
        </p:txBody>
      </p:sp>
      <p:sp>
        <p:nvSpPr>
          <p:cNvPr id="39961" name="Rectangle 3"/>
          <p:cNvSpPr>
            <a:spLocks noChangeArrowheads="1"/>
          </p:cNvSpPr>
          <p:nvPr/>
        </p:nvSpPr>
        <p:spPr bwMode="auto">
          <a:xfrm>
            <a:off x="7342188" y="3841750"/>
            <a:ext cx="1941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800" b="1"/>
              <a:t>Prediction</a:t>
            </a:r>
          </a:p>
        </p:txBody>
      </p:sp>
      <p:sp>
        <p:nvSpPr>
          <p:cNvPr id="39962" name="Parentesi graffa aperta 42"/>
          <p:cNvSpPr>
            <a:spLocks/>
          </p:cNvSpPr>
          <p:nvPr/>
        </p:nvSpPr>
        <p:spPr bwMode="auto">
          <a:xfrm rot="-5400000">
            <a:off x="7900988" y="2844800"/>
            <a:ext cx="823912" cy="1062038"/>
          </a:xfrm>
          <a:prstGeom prst="leftBrace">
            <a:avLst>
              <a:gd name="adj1" fmla="val 75951"/>
              <a:gd name="adj2" fmla="val 49856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endParaRPr lang="en-US" sz="2000"/>
          </a:p>
        </p:txBody>
      </p:sp>
      <p:sp>
        <p:nvSpPr>
          <p:cNvPr id="39963" name="Rectangle 3"/>
          <p:cNvSpPr>
            <a:spLocks noChangeArrowheads="1"/>
          </p:cNvSpPr>
          <p:nvPr/>
        </p:nvSpPr>
        <p:spPr bwMode="auto">
          <a:xfrm>
            <a:off x="5195888" y="3875088"/>
            <a:ext cx="22828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800" b="1"/>
              <a:t>Current</a:t>
            </a:r>
          </a:p>
          <a:p>
            <a:pPr algn="ctr"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800" b="1"/>
              <a:t>Observation</a:t>
            </a:r>
          </a:p>
        </p:txBody>
      </p:sp>
      <p:sp>
        <p:nvSpPr>
          <p:cNvPr id="39964" name="Parentesi graffa aperta 44"/>
          <p:cNvSpPr>
            <a:spLocks/>
          </p:cNvSpPr>
          <p:nvPr/>
        </p:nvSpPr>
        <p:spPr bwMode="auto">
          <a:xfrm rot="-5400000">
            <a:off x="5995987" y="2811463"/>
            <a:ext cx="823913" cy="1258888"/>
          </a:xfrm>
          <a:prstGeom prst="leftBrace">
            <a:avLst>
              <a:gd name="adj1" fmla="val 75951"/>
              <a:gd name="adj2" fmla="val 49856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endParaRPr lang="en-US" sz="2000"/>
          </a:p>
        </p:txBody>
      </p:sp>
      <p:sp>
        <p:nvSpPr>
          <p:cNvPr id="39965" name="Ovale 3"/>
          <p:cNvSpPr>
            <a:spLocks noChangeArrowheads="1"/>
          </p:cNvSpPr>
          <p:nvPr/>
        </p:nvSpPr>
        <p:spPr bwMode="auto">
          <a:xfrm>
            <a:off x="7478713" y="1519238"/>
            <a:ext cx="1595437" cy="23558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defTabSz="914400"/>
            <a:endParaRPr lang="en-US" sz="200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D508F29-2B47-754A-90E6-332453B51882}"/>
              </a:ext>
            </a:extLst>
          </p:cNvPr>
          <p:cNvSpPr txBox="1"/>
          <p:nvPr/>
        </p:nvSpPr>
        <p:spPr>
          <a:xfrm>
            <a:off x="7037388" y="6476484"/>
            <a:ext cx="199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Valenza et al., 2016</a:t>
            </a:r>
          </a:p>
        </p:txBody>
      </p:sp>
    </p:spTree>
    <p:extLst>
      <p:ext uri="{BB962C8B-B14F-4D97-AF65-F5344CB8AC3E}">
        <p14:creationId xmlns:p14="http://schemas.microsoft.com/office/powerpoint/2010/main" val="33587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>
          <a:xfrm>
            <a:off x="147638" y="122238"/>
            <a:ext cx="8520112" cy="647700"/>
          </a:xfrm>
        </p:spPr>
        <p:txBody>
          <a:bodyPr>
            <a:normAutofit fontScale="90000"/>
          </a:bodyPr>
          <a:lstStyle/>
          <a:p>
            <a:r>
              <a:rPr lang="fr-FR" sz="2800" dirty="0" err="1">
                <a:latin typeface="Arial" charset="0"/>
                <a:cs typeface="Arial" charset="0"/>
              </a:rPr>
              <a:t>Personalized</a:t>
            </a:r>
            <a:r>
              <a:rPr lang="fr-FR" sz="2800" dirty="0">
                <a:latin typeface="Arial" charset="0"/>
                <a:cs typeface="Arial" charset="0"/>
              </a:rPr>
              <a:t> </a:t>
            </a:r>
            <a:r>
              <a:rPr lang="fr-FR" sz="2800" dirty="0" err="1">
                <a:latin typeface="Arial" charset="0"/>
                <a:cs typeface="Arial" charset="0"/>
              </a:rPr>
              <a:t>Mood</a:t>
            </a:r>
            <a:r>
              <a:rPr lang="fr-FR" sz="2800" dirty="0">
                <a:latin typeface="Arial" charset="0"/>
                <a:cs typeface="Arial" charset="0"/>
              </a:rPr>
              <a:t> State </a:t>
            </a:r>
            <a:r>
              <a:rPr lang="fr-FR" sz="2800" dirty="0" err="1">
                <a:latin typeface="Arial" charset="0"/>
                <a:cs typeface="Arial" charset="0"/>
              </a:rPr>
              <a:t>prediction</a:t>
            </a:r>
            <a:r>
              <a:rPr lang="fr-FR" sz="2800" dirty="0">
                <a:latin typeface="Arial" charset="0"/>
                <a:cs typeface="Arial" charset="0"/>
              </a:rPr>
              <a:t> in </a:t>
            </a:r>
            <a:r>
              <a:rPr lang="fr-FR" sz="2800" dirty="0" err="1">
                <a:latin typeface="Arial" charset="0"/>
                <a:cs typeface="Arial" charset="0"/>
              </a:rPr>
              <a:t>Bipolar</a:t>
            </a:r>
            <a:r>
              <a:rPr lang="fr-FR" sz="2800" dirty="0">
                <a:latin typeface="Arial" charset="0"/>
                <a:cs typeface="Arial" charset="0"/>
              </a:rPr>
              <a:t> Patients</a:t>
            </a:r>
            <a:br>
              <a:rPr lang="en-US" sz="2800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87313" y="1001713"/>
          <a:ext cx="9056686" cy="585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9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4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4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PATIENT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 ACQ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INITIAL TRAINING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ACCURACY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STR01 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Cyclothymic disorder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1:5 (V0:V6)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70.6%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STR02 </a:t>
                      </a:r>
                      <a:r>
                        <a:rPr lang="en-US" sz="1400" dirty="0">
                          <a:effectLst/>
                        </a:rPr>
                        <a:t>(Cyclothymic disorder)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1:3 (V0:V2)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75%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STR03 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Cyclothymic disorder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1:9 (V0:V19)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60%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STR04 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Cyclothymic disorder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1:3 (V0:V2)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83.33%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STR05 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Bipolar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disorder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1:3 (V2:V7)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60%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STR06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(Bipolar disorder)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1:4 (V0:V3)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73.33%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STR07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(Cyclothymic temperament)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1:4 (V0:V5)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77.78%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STR08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(Cyclothymic temperament)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STR09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(Cyclothymic temperament)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1:3 (V4:V6)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42.85%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GEN01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(Cyclothymic temperament)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1:5 (V12:V18)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70%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GEN02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(Bipolar disorder)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1:3 (V12:V14)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80%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GEN03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(Bipolar disorder)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1:3 (V3:V5)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66.67%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GEN04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(Bipolar disorder)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1:3 (V8:V10)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66.67%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GEN05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(Cyclothymic temperament)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1:9 (V0:V11)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71.43%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GEN06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(Bipolar disorder)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1:3 (V7:V9)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66.67%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974665-2235-334A-8025-321BD46701C0}"/>
              </a:ext>
            </a:extLst>
          </p:cNvPr>
          <p:cNvSpPr txBox="1"/>
          <p:nvPr/>
        </p:nvSpPr>
        <p:spPr>
          <a:xfrm>
            <a:off x="3572495" y="516494"/>
            <a:ext cx="199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Valenza et al., 2016</a:t>
            </a:r>
          </a:p>
        </p:txBody>
      </p:sp>
    </p:spTree>
    <p:extLst>
      <p:ext uri="{BB962C8B-B14F-4D97-AF65-F5344CB8AC3E}">
        <p14:creationId xmlns:p14="http://schemas.microsoft.com/office/powerpoint/2010/main" val="784018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>
                <a:latin typeface="Arial" charset="0"/>
                <a:cs typeface="Arial" charset="0"/>
              </a:rPr>
              <a:t>Personalized Mood State prediction in Bipolar Patients</a:t>
            </a:r>
            <a:br>
              <a:rPr lang="en-US" sz="2800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15900" y="1328738"/>
            <a:ext cx="313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000" b="1"/>
              <a:t>Results over the group </a:t>
            </a:r>
            <a:endParaRPr lang="it-IT" sz="2000" b="1" u="sng"/>
          </a:p>
        </p:txBody>
      </p:sp>
      <p:sp>
        <p:nvSpPr>
          <p:cNvPr id="48132" name="AutoShape 40" descr="imap://27128712@mail.ing.unipi.it:993/fetch%3EUID%3E/INBOX%3E15863?part=1.2&amp;type=image/jpeg&amp;filename=cerchio_str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93700" y="2333625"/>
          <a:ext cx="4330700" cy="3354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Sensitivity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Specificity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78%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Positive predictive value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Negative predictive value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Average Accuracy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71.94%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153" name="AutoShape 13"/>
          <p:cNvSpPr>
            <a:spLocks noChangeArrowheads="1"/>
          </p:cNvSpPr>
          <p:nvPr/>
        </p:nvSpPr>
        <p:spPr bwMode="auto">
          <a:xfrm>
            <a:off x="4759325" y="2481263"/>
            <a:ext cx="1371600" cy="250825"/>
          </a:xfrm>
          <a:prstGeom prst="rightArrow">
            <a:avLst>
              <a:gd name="adj1" fmla="val 50000"/>
              <a:gd name="adj2" fmla="val 6465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48154" name="AutoShape 13"/>
          <p:cNvSpPr>
            <a:spLocks noChangeArrowheads="1"/>
          </p:cNvSpPr>
          <p:nvPr/>
        </p:nvSpPr>
        <p:spPr bwMode="auto">
          <a:xfrm>
            <a:off x="4746625" y="3656013"/>
            <a:ext cx="1384300" cy="252412"/>
          </a:xfrm>
          <a:prstGeom prst="rightArrow">
            <a:avLst>
              <a:gd name="adj1" fmla="val 50000"/>
              <a:gd name="adj2" fmla="val 6428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48155" name="Rectangle 3"/>
          <p:cNvSpPr>
            <a:spLocks noChangeArrowheads="1"/>
          </p:cNvSpPr>
          <p:nvPr/>
        </p:nvSpPr>
        <p:spPr bwMode="auto">
          <a:xfrm>
            <a:off x="6264275" y="2149475"/>
            <a:ext cx="25479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000"/>
              <a:t>Possible reason:</a:t>
            </a:r>
          </a:p>
          <a:p>
            <a:pPr algn="ctr"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000"/>
              <a:t>The subjective </a:t>
            </a:r>
            <a:endParaRPr lang="it-IT" sz="2000" b="1"/>
          </a:p>
          <a:p>
            <a:pPr algn="ctr"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000" b="1"/>
              <a:t>Well</a:t>
            </a:r>
            <a:r>
              <a:rPr lang="it-IT" sz="2000"/>
              <a:t> class </a:t>
            </a:r>
          </a:p>
          <a:p>
            <a:pPr algn="ctr"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000"/>
              <a:t>is under-represented</a:t>
            </a:r>
          </a:p>
          <a:p>
            <a:pPr algn="ctr"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000"/>
              <a:t>(about 20% of the</a:t>
            </a:r>
          </a:p>
          <a:p>
            <a:pPr algn="ctr" eaLnBrk="0" hangingPunct="0">
              <a:spcAft>
                <a:spcPct val="40000"/>
              </a:spcAft>
              <a:buFont typeface="Wingdings" charset="0"/>
              <a:buNone/>
            </a:pPr>
            <a:r>
              <a:rPr lang="it-IT" sz="2000"/>
              <a:t>observed states)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634CF5-AB1D-2642-9CE3-3B1D5EC8784E}"/>
              </a:ext>
            </a:extLst>
          </p:cNvPr>
          <p:cNvSpPr txBox="1"/>
          <p:nvPr/>
        </p:nvSpPr>
        <p:spPr>
          <a:xfrm>
            <a:off x="7037388" y="6476484"/>
            <a:ext cx="199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Valenza et al., 2016</a:t>
            </a:r>
          </a:p>
        </p:txBody>
      </p:sp>
    </p:spTree>
    <p:extLst>
      <p:ext uri="{BB962C8B-B14F-4D97-AF65-F5344CB8AC3E}">
        <p14:creationId xmlns:p14="http://schemas.microsoft.com/office/powerpoint/2010/main" val="4023733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Future directions for clinicians</a:t>
            </a:r>
          </a:p>
        </p:txBody>
      </p:sp>
      <p:sp>
        <p:nvSpPr>
          <p:cNvPr id="44035" name="Segnaposto contenuto 2"/>
          <p:cNvSpPr>
            <a:spLocks noGrp="1"/>
          </p:cNvSpPr>
          <p:nvPr>
            <p:ph idx="1"/>
          </p:nvPr>
        </p:nvSpPr>
        <p:spPr>
          <a:xfrm>
            <a:off x="131410" y="765384"/>
            <a:ext cx="8524875" cy="43132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defRPr/>
            </a:pPr>
            <a:r>
              <a:rPr lang="en-US" altLang="en-US" b="1" dirty="0">
                <a:ea typeface="Arial" pitchFamily="-111" charset="0"/>
              </a:rPr>
              <a:t>Why this is useful to clinicians?</a:t>
            </a:r>
          </a:p>
          <a:p>
            <a:pPr marL="457200" indent="-457200">
              <a:buFont typeface="Wingdings" charset="2"/>
              <a:buAutoNum type="arabicPeriod"/>
              <a:defRPr/>
            </a:pPr>
            <a:r>
              <a:rPr lang="en-US" altLang="en-US" dirty="0">
                <a:ea typeface="Arial" pitchFamily="-111" charset="0"/>
              </a:rPr>
              <a:t>PSYCHE system is based on affordable technology (smartphone and app) and highly diffuse psychophysiological tools (ECG)</a:t>
            </a:r>
          </a:p>
          <a:p>
            <a:pPr marL="457200" indent="-457200">
              <a:buFont typeface="Wingdings" charset="2"/>
              <a:buAutoNum type="arabicPeriod"/>
              <a:defRPr/>
            </a:pPr>
            <a:r>
              <a:rPr lang="en-US" altLang="en-US" dirty="0">
                <a:ea typeface="Arial" pitchFamily="-111" charset="0"/>
              </a:rPr>
              <a:t>ECG was recorded with a long-lasting procedure and a wearable system however the necessity of a wearable system appears to be not mandatory</a:t>
            </a:r>
          </a:p>
          <a:p>
            <a:pPr marL="457200" indent="-457200">
              <a:buFont typeface="Wingdings" charset="2"/>
              <a:buAutoNum type="arabicPeriod"/>
              <a:defRPr/>
            </a:pPr>
            <a:r>
              <a:rPr lang="en-US" altLang="en-US" dirty="0"/>
              <a:t>Of course some form of </a:t>
            </a:r>
            <a:r>
              <a:rPr lang="en-US" altLang="en-US" dirty="0" err="1"/>
              <a:t>telemonitoring</a:t>
            </a:r>
            <a:r>
              <a:rPr lang="en-US" altLang="en-US" dirty="0"/>
              <a:t> would increase the value of the information gathered through psychophysiology (screening evaluation of patients’ wellbeing without the necessity of </a:t>
            </a:r>
            <a:r>
              <a:rPr lang="en-US" altLang="en-US"/>
              <a:t>professional consultation</a:t>
            </a:r>
            <a:endParaRPr lang="en-US" altLang="en-US" dirty="0">
              <a:ea typeface="Arial" pitchFamily="-111" charset="0"/>
            </a:endParaRPr>
          </a:p>
          <a:p>
            <a:pPr marL="457200" indent="-457200">
              <a:buFont typeface="Wingdings" charset="2"/>
              <a:buAutoNum type="arabicPeriod"/>
              <a:defRPr/>
            </a:pPr>
            <a:r>
              <a:rPr lang="en-US" altLang="en-US" dirty="0">
                <a:ea typeface="Arial" pitchFamily="-111" charset="0"/>
              </a:rPr>
              <a:t>Forecasting relapses might reduce negative outcomes in bipolar disorders (e.g., suicide behavior) and provide a more rapid onset of effective treatments and may have impacts on healthcare policy</a:t>
            </a:r>
          </a:p>
        </p:txBody>
      </p:sp>
    </p:spTree>
    <p:extLst>
      <p:ext uri="{BB962C8B-B14F-4D97-AF65-F5344CB8AC3E}">
        <p14:creationId xmlns:p14="http://schemas.microsoft.com/office/powerpoint/2010/main" val="3191120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9C86BB0-395A-1E46-B4EC-057968B85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2" y="153225"/>
            <a:ext cx="8726648" cy="352812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16A317F-B4AB-6B43-9CAF-400B2E4C48C5}"/>
              </a:ext>
            </a:extLst>
          </p:cNvPr>
          <p:cNvSpPr/>
          <p:nvPr/>
        </p:nvSpPr>
        <p:spPr>
          <a:xfrm>
            <a:off x="385947" y="3681351"/>
            <a:ext cx="80336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effectLst/>
                <a:latin typeface="AdvOT863180fb"/>
              </a:rPr>
              <a:t>Thirty-one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patients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admitted</a:t>
            </a:r>
            <a:r>
              <a:rPr lang="it-IT" sz="2000" dirty="0">
                <a:effectLst/>
                <a:latin typeface="AdvOT863180fb"/>
              </a:rPr>
              <a:t> to </a:t>
            </a:r>
            <a:r>
              <a:rPr lang="it-IT" sz="2000" dirty="0" err="1">
                <a:effectLst/>
                <a:latin typeface="AdvOT863180fb"/>
              </a:rPr>
              <a:t>cardiac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rehabilitation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after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>
                <a:effectLst/>
                <a:latin typeface="AdvOT863180fb+fb"/>
              </a:rPr>
              <a:t>fi</a:t>
            </a:r>
            <a:r>
              <a:rPr lang="it-IT" sz="2000" dirty="0">
                <a:effectLst/>
                <a:latin typeface="AdvOT863180fb"/>
              </a:rPr>
              <a:t>rst-time </a:t>
            </a:r>
            <a:r>
              <a:rPr lang="it-IT" sz="2000" dirty="0" err="1">
                <a:effectLst/>
                <a:latin typeface="AdvOT863180fb"/>
              </a:rPr>
              <a:t>cardiac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surgery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were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recruited</a:t>
            </a:r>
            <a:r>
              <a:rPr lang="it-IT" sz="2000" dirty="0">
                <a:effectLst/>
                <a:latin typeface="AdvOT863180fb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dvOT863180fb"/>
              </a:rPr>
              <a:t>Depressive </a:t>
            </a:r>
            <a:r>
              <a:rPr lang="it-IT" sz="2000" dirty="0" err="1">
                <a:effectLst/>
                <a:latin typeface="AdvOT863180fb"/>
              </a:rPr>
              <a:t>symptoms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were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assessed</a:t>
            </a:r>
            <a:r>
              <a:rPr lang="it-IT" sz="2000" dirty="0">
                <a:effectLst/>
                <a:latin typeface="AdvOT863180fb"/>
              </a:rPr>
              <a:t> with the Center for </a:t>
            </a:r>
            <a:r>
              <a:rPr lang="it-IT" sz="2000" dirty="0" err="1">
                <a:effectLst/>
                <a:latin typeface="AdvOT863180fb"/>
              </a:rPr>
              <a:t>Epidemiologic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Studies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Depression</a:t>
            </a:r>
            <a:r>
              <a:rPr lang="it-IT" sz="2000" dirty="0">
                <a:effectLst/>
                <a:latin typeface="AdvOT863180fb"/>
              </a:rPr>
              <a:t> Scale (CES-D).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dvOT863180fb"/>
              </a:rPr>
              <a:t>HRV </a:t>
            </a:r>
            <a:r>
              <a:rPr lang="it-IT" sz="2000" dirty="0" err="1">
                <a:effectLst/>
                <a:latin typeface="AdvOT863180fb"/>
              </a:rPr>
              <a:t>features</a:t>
            </a:r>
            <a:r>
              <a:rPr lang="it-IT" sz="2000" dirty="0">
                <a:effectLst/>
                <a:latin typeface="AdvOT863180fb"/>
              </a:rPr>
              <a:t> in time, </a:t>
            </a:r>
            <a:r>
              <a:rPr lang="it-IT" sz="2000" dirty="0" err="1">
                <a:effectLst/>
                <a:latin typeface="AdvOT863180fb"/>
              </a:rPr>
              <a:t>frequency</a:t>
            </a:r>
            <a:r>
              <a:rPr lang="it-IT" sz="2000" dirty="0">
                <a:effectLst/>
                <a:latin typeface="AdvOT863180fb"/>
              </a:rPr>
              <a:t>, and </a:t>
            </a:r>
            <a:r>
              <a:rPr lang="it-IT" sz="2000" dirty="0" err="1">
                <a:effectLst/>
                <a:latin typeface="AdvOT863180fb"/>
              </a:rPr>
              <a:t>nonlinear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domains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were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extracted</a:t>
            </a:r>
            <a:r>
              <a:rPr lang="it-IT" sz="2000" dirty="0">
                <a:effectLst/>
                <a:latin typeface="AdvOT863180fb"/>
              </a:rPr>
              <a:t> from 5-min-ECG </a:t>
            </a:r>
            <a:r>
              <a:rPr lang="it-IT" sz="2000" dirty="0" err="1">
                <a:effectLst/>
                <a:latin typeface="AdvOT863180fb"/>
              </a:rPr>
              <a:t>recordings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at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rest</a:t>
            </a:r>
            <a:r>
              <a:rPr lang="it-IT" sz="2000" dirty="0">
                <a:effectLst/>
                <a:latin typeface="AdvOT863180fb"/>
              </a:rPr>
              <a:t> and </a:t>
            </a:r>
            <a:r>
              <a:rPr lang="it-IT" sz="2000" dirty="0" err="1">
                <a:effectLst/>
                <a:latin typeface="AdvOT863180fb"/>
              </a:rPr>
              <a:t>used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as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predictors</a:t>
            </a:r>
            <a:r>
              <a:rPr lang="it-IT" sz="2000" dirty="0">
                <a:effectLst/>
                <a:latin typeface="AdvOT863180fb"/>
              </a:rPr>
              <a:t> of </a:t>
            </a:r>
            <a:r>
              <a:rPr lang="it-IT" sz="2000" dirty="0">
                <a:effectLst/>
                <a:latin typeface="AdvOT863180fb+20"/>
              </a:rPr>
              <a:t>“</a:t>
            </a:r>
            <a:r>
              <a:rPr lang="it-IT" sz="2000" dirty="0" err="1">
                <a:effectLst/>
                <a:latin typeface="AdvOT863180fb"/>
              </a:rPr>
              <a:t>least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absolute</a:t>
            </a:r>
            <a:r>
              <a:rPr lang="it-IT" sz="2000" dirty="0">
                <a:effectLst/>
                <a:latin typeface="AdvOT863180fb"/>
              </a:rPr>
              <a:t> </a:t>
            </a:r>
            <a:r>
              <a:rPr lang="it-IT" sz="2000" dirty="0" err="1">
                <a:effectLst/>
                <a:latin typeface="AdvOT863180fb"/>
              </a:rPr>
              <a:t>shrinkage</a:t>
            </a:r>
            <a:r>
              <a:rPr lang="it-IT" sz="2000" dirty="0">
                <a:effectLst/>
                <a:latin typeface="AdvOT863180fb"/>
              </a:rPr>
              <a:t> and </a:t>
            </a:r>
            <a:r>
              <a:rPr lang="it-IT" sz="2000" dirty="0" err="1">
                <a:effectLst/>
                <a:latin typeface="AdvOT863180fb"/>
              </a:rPr>
              <a:t>selection</a:t>
            </a:r>
            <a:r>
              <a:rPr lang="it-IT" sz="2000" dirty="0">
                <a:effectLst/>
                <a:latin typeface="AdvOT863180fb+20"/>
              </a:rPr>
              <a:t>” </a:t>
            </a:r>
            <a:r>
              <a:rPr lang="it-IT" sz="2000" dirty="0">
                <a:effectLst/>
                <a:latin typeface="AdvOT863180fb"/>
              </a:rPr>
              <a:t>(LASSO) operator </a:t>
            </a:r>
            <a:r>
              <a:rPr lang="it-IT" sz="2000" dirty="0" err="1">
                <a:effectLst/>
                <a:latin typeface="AdvOT863180fb"/>
              </a:rPr>
              <a:t>regression</a:t>
            </a:r>
            <a:r>
              <a:rPr lang="it-IT" sz="2000" dirty="0">
                <a:effectLst/>
                <a:latin typeface="AdvOT863180fb"/>
              </a:rPr>
              <a:t> model to estimate </a:t>
            </a:r>
            <a:r>
              <a:rPr lang="it-IT" sz="2000" dirty="0" err="1">
                <a:effectLst/>
                <a:latin typeface="AdvOT863180fb"/>
              </a:rPr>
              <a:t>patients</a:t>
            </a:r>
            <a:r>
              <a:rPr lang="it-IT" sz="2000" dirty="0">
                <a:effectLst/>
                <a:latin typeface="AdvOT863180fb"/>
              </a:rPr>
              <a:t>' CES-D score and to </a:t>
            </a:r>
            <a:r>
              <a:rPr lang="it-IT" sz="2000" dirty="0" err="1">
                <a:effectLst/>
                <a:latin typeface="AdvOT863180fb"/>
              </a:rPr>
              <a:t>predict</a:t>
            </a:r>
            <a:r>
              <a:rPr lang="it-IT" sz="2000" dirty="0">
                <a:effectLst/>
                <a:latin typeface="AdvOT863180fb"/>
              </a:rPr>
              <a:t> depressive state.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20121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tangolo 10"/>
          <p:cNvSpPr>
            <a:spLocks noChangeArrowheads="1"/>
          </p:cNvSpPr>
          <p:nvPr/>
        </p:nvSpPr>
        <p:spPr bwMode="auto">
          <a:xfrm>
            <a:off x="250825" y="188640"/>
            <a:ext cx="8642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dirty="0" err="1">
                <a:latin typeface="Arial Narrow" pitchFamily="34" charset="0"/>
              </a:rPr>
              <a:t>Reduced</a:t>
            </a:r>
            <a:r>
              <a:rPr lang="it-IT" sz="3200" b="1" dirty="0">
                <a:latin typeface="Arial Narrow" pitchFamily="34" charset="0"/>
              </a:rPr>
              <a:t> HRV in </a:t>
            </a:r>
            <a:r>
              <a:rPr lang="it-IT" sz="3200" b="1" dirty="0" err="1">
                <a:latin typeface="Arial Narrow" pitchFamily="34" charset="0"/>
              </a:rPr>
              <a:t>depressed</a:t>
            </a:r>
            <a:r>
              <a:rPr lang="it-IT" sz="3200" b="1" dirty="0">
                <a:latin typeface="Arial Narrow" pitchFamily="34" charset="0"/>
              </a:rPr>
              <a:t> </a:t>
            </a:r>
            <a:r>
              <a:rPr lang="it-IT" sz="3200" b="1" dirty="0" err="1">
                <a:latin typeface="Arial Narrow" pitchFamily="34" charset="0"/>
              </a:rPr>
              <a:t>patients</a:t>
            </a:r>
            <a:r>
              <a:rPr lang="it-IT" sz="3200" b="1" dirty="0">
                <a:latin typeface="Arial Narrow" pitchFamily="34" charset="0"/>
              </a:rPr>
              <a:t> with </a:t>
            </a:r>
            <a:r>
              <a:rPr lang="it-IT" sz="3200" b="1" dirty="0" err="1">
                <a:latin typeface="Arial Narrow" pitchFamily="34" charset="0"/>
              </a:rPr>
              <a:t>heart</a:t>
            </a:r>
            <a:r>
              <a:rPr lang="it-IT" sz="3200" b="1" dirty="0">
                <a:latin typeface="Arial Narrow" pitchFamily="34" charset="0"/>
              </a:rPr>
              <a:t> </a:t>
            </a:r>
            <a:r>
              <a:rPr lang="it-IT" sz="3200" b="1" dirty="0" err="1">
                <a:latin typeface="Arial Narrow" pitchFamily="34" charset="0"/>
              </a:rPr>
              <a:t>surgery</a:t>
            </a:r>
            <a:r>
              <a:rPr lang="it-IT" sz="3200" b="1" dirty="0">
                <a:latin typeface="Arial Narrow" pitchFamily="34" charset="0"/>
              </a:rPr>
              <a:t> </a:t>
            </a:r>
            <a:endParaRPr lang="it-IT" sz="3200" b="1" u="sng" dirty="0">
              <a:latin typeface="Arial Narrow" pitchFamily="34" charset="0"/>
            </a:endParaRPr>
          </a:p>
        </p:txBody>
      </p:sp>
      <p:sp>
        <p:nvSpPr>
          <p:cNvPr id="36868" name="Rettangolo 11"/>
          <p:cNvSpPr>
            <a:spLocks noChangeArrowheads="1"/>
          </p:cNvSpPr>
          <p:nvPr/>
        </p:nvSpPr>
        <p:spPr bwMode="auto">
          <a:xfrm>
            <a:off x="683568" y="6237312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>
                <a:latin typeface="Arial Narrow" pitchFamily="34" charset="0"/>
              </a:rPr>
              <a:t>Patron, et al. (2012)</a:t>
            </a:r>
            <a:endParaRPr lang="it-IT" sz="2000" i="1" dirty="0">
              <a:latin typeface="Arial Narrow" pitchFamily="34" charset="0"/>
            </a:endParaRP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220806885"/>
              </p:ext>
            </p:extLst>
          </p:nvPr>
        </p:nvGraphicFramePr>
        <p:xfrm>
          <a:off x="251520" y="2276872"/>
          <a:ext cx="42484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Connettore 1 13"/>
          <p:cNvCxnSpPr/>
          <p:nvPr/>
        </p:nvCxnSpPr>
        <p:spPr>
          <a:xfrm>
            <a:off x="0" y="980728"/>
            <a:ext cx="910850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4011055664"/>
              </p:ext>
            </p:extLst>
          </p:nvPr>
        </p:nvGraphicFramePr>
        <p:xfrm>
          <a:off x="4572000" y="2276872"/>
          <a:ext cx="43204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vale 12"/>
          <p:cNvSpPr/>
          <p:nvPr/>
        </p:nvSpPr>
        <p:spPr>
          <a:xfrm rot="16200000">
            <a:off x="3995936" y="3717029"/>
            <a:ext cx="1800201" cy="5040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 rot="16200000">
            <a:off x="-324543" y="3717033"/>
            <a:ext cx="1800201" cy="5040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671607"/>
            <a:ext cx="13631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Depressed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362" y="5624107"/>
            <a:ext cx="13631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Depressed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7824" y="5671607"/>
            <a:ext cx="10823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Controls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69194" y="5671611"/>
            <a:ext cx="10823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Controls</a:t>
            </a:r>
          </a:p>
        </p:txBody>
      </p:sp>
    </p:spTree>
    <p:extLst>
      <p:ext uri="{BB962C8B-B14F-4D97-AF65-F5344CB8AC3E}">
        <p14:creationId xmlns:p14="http://schemas.microsoft.com/office/powerpoint/2010/main" val="9502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D3BD1F-EED3-0049-8747-B83B8314F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025524"/>
            <a:ext cx="8147050" cy="569277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My </a:t>
            </a:r>
            <a:r>
              <a:rPr lang="it-IT" dirty="0" err="1"/>
              <a:t>thesis</a:t>
            </a:r>
            <a:r>
              <a:rPr lang="it-IT" dirty="0"/>
              <a:t> on the </a:t>
            </a:r>
            <a:r>
              <a:rPr lang="it-IT" dirty="0" err="1"/>
              <a:t>contrary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bodily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</a:t>
            </a:r>
            <a:r>
              <a:rPr lang="it-IT" dirty="0" err="1"/>
              <a:t>follow</a:t>
            </a:r>
            <a:r>
              <a:rPr lang="it-IT" dirty="0"/>
              <a:t> </a:t>
            </a:r>
            <a:r>
              <a:rPr lang="it-IT" dirty="0" err="1"/>
              <a:t>directly</a:t>
            </a:r>
            <a:r>
              <a:rPr lang="it-IT" dirty="0"/>
              <a:t> the PERCEPTION of the </a:t>
            </a:r>
            <a:r>
              <a:rPr lang="it-IT" dirty="0" err="1"/>
              <a:t>exciting</a:t>
            </a:r>
            <a:r>
              <a:rPr lang="it-IT" dirty="0"/>
              <a:t> </a:t>
            </a:r>
            <a:r>
              <a:rPr lang="it-IT" dirty="0" err="1"/>
              <a:t>fact</a:t>
            </a:r>
            <a:r>
              <a:rPr lang="it-IT" dirty="0"/>
              <a:t>, and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feeling of 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occur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emotion</a:t>
            </a:r>
            <a:r>
              <a:rPr lang="it-IT" dirty="0"/>
              <a:t>. Common </a:t>
            </a:r>
            <a:r>
              <a:rPr lang="it-IT" dirty="0" err="1"/>
              <a:t>sense</a:t>
            </a:r>
            <a:r>
              <a:rPr lang="it-IT" dirty="0"/>
              <a:t> </a:t>
            </a:r>
            <a:r>
              <a:rPr lang="it-IT" dirty="0" err="1"/>
              <a:t>says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lose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fortune, are </a:t>
            </a:r>
            <a:r>
              <a:rPr lang="it-IT" dirty="0" err="1"/>
              <a:t>sorry</a:t>
            </a:r>
            <a:r>
              <a:rPr lang="it-IT" dirty="0"/>
              <a:t> and </a:t>
            </a:r>
            <a:r>
              <a:rPr lang="it-IT" dirty="0" err="1"/>
              <a:t>weep</a:t>
            </a:r>
            <a:r>
              <a:rPr lang="it-IT" dirty="0"/>
              <a:t>;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meet</a:t>
            </a:r>
            <a:r>
              <a:rPr lang="it-IT" dirty="0"/>
              <a:t> a bear, are </a:t>
            </a:r>
            <a:r>
              <a:rPr lang="it-IT" dirty="0" err="1"/>
              <a:t>frightened</a:t>
            </a:r>
            <a:r>
              <a:rPr lang="it-IT" dirty="0"/>
              <a:t> and </a:t>
            </a:r>
            <a:r>
              <a:rPr lang="it-IT" dirty="0" err="1"/>
              <a:t>run</a:t>
            </a:r>
            <a:r>
              <a:rPr lang="it-IT" dirty="0"/>
              <a:t>;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insulted</a:t>
            </a:r>
            <a:r>
              <a:rPr lang="it-IT" dirty="0"/>
              <a:t> by a </a:t>
            </a:r>
            <a:r>
              <a:rPr lang="it-IT" dirty="0" err="1"/>
              <a:t>rival</a:t>
            </a:r>
            <a:r>
              <a:rPr lang="it-IT" dirty="0"/>
              <a:t>, are </a:t>
            </a:r>
            <a:r>
              <a:rPr lang="it-IT" dirty="0" err="1"/>
              <a:t>angry</a:t>
            </a:r>
            <a:r>
              <a:rPr lang="it-IT" dirty="0"/>
              <a:t> and strike. The </a:t>
            </a:r>
            <a:r>
              <a:rPr lang="it-IT" dirty="0" err="1"/>
              <a:t>hypothesis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 to be </a:t>
            </a:r>
            <a:r>
              <a:rPr lang="it-IT" dirty="0" err="1"/>
              <a:t>defended</a:t>
            </a:r>
            <a:r>
              <a:rPr lang="it-IT" dirty="0"/>
              <a:t> </a:t>
            </a:r>
            <a:r>
              <a:rPr lang="it-IT" dirty="0" err="1"/>
              <a:t>says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order</a:t>
            </a:r>
            <a:r>
              <a:rPr lang="it-IT" dirty="0"/>
              <a:t> of </a:t>
            </a:r>
            <a:r>
              <a:rPr lang="it-IT" dirty="0" err="1"/>
              <a:t>sequence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incorrect</a:t>
            </a:r>
            <a:r>
              <a:rPr lang="it-IT" dirty="0"/>
              <a:t>,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mental</a:t>
            </a:r>
            <a:r>
              <a:rPr lang="it-IT" dirty="0"/>
              <a:t> state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immediately</a:t>
            </a:r>
            <a:r>
              <a:rPr lang="it-IT" dirty="0"/>
              <a:t> </a:t>
            </a:r>
            <a:r>
              <a:rPr lang="it-IT" dirty="0" err="1"/>
              <a:t>induced</a:t>
            </a:r>
            <a:r>
              <a:rPr lang="it-IT" dirty="0"/>
              <a:t> by the </a:t>
            </a:r>
            <a:r>
              <a:rPr lang="it-IT" dirty="0" err="1"/>
              <a:t>other</a:t>
            </a:r>
            <a:r>
              <a:rPr lang="it-IT" dirty="0"/>
              <a:t>,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bodily</a:t>
            </a:r>
            <a:r>
              <a:rPr lang="it-IT" dirty="0"/>
              <a:t> </a:t>
            </a:r>
            <a:r>
              <a:rPr lang="it-IT" dirty="0" err="1"/>
              <a:t>manifestations</a:t>
            </a:r>
            <a:r>
              <a:rPr lang="it-IT" dirty="0"/>
              <a:t> must first be </a:t>
            </a:r>
            <a:r>
              <a:rPr lang="it-IT" dirty="0" err="1"/>
              <a:t>interposed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, and </a:t>
            </a:r>
            <a:r>
              <a:rPr lang="it-IT" dirty="0" err="1"/>
              <a:t>that</a:t>
            </a:r>
            <a:r>
              <a:rPr lang="it-IT" dirty="0"/>
              <a:t> the more </a:t>
            </a:r>
            <a:r>
              <a:rPr lang="it-IT" dirty="0" err="1"/>
              <a:t>rational</a:t>
            </a:r>
            <a:r>
              <a:rPr lang="it-IT" dirty="0"/>
              <a:t> statement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feel</a:t>
            </a:r>
            <a:r>
              <a:rPr lang="it-IT" dirty="0"/>
              <a:t> </a:t>
            </a:r>
            <a:r>
              <a:rPr lang="it-IT" dirty="0" err="1"/>
              <a:t>sorry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cry</a:t>
            </a:r>
            <a:r>
              <a:rPr lang="it-IT" dirty="0"/>
              <a:t>, </a:t>
            </a:r>
            <a:r>
              <a:rPr lang="it-IT" dirty="0" err="1"/>
              <a:t>angry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strike, </a:t>
            </a:r>
            <a:r>
              <a:rPr lang="it-IT" dirty="0" err="1"/>
              <a:t>afraid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tremble</a:t>
            </a:r>
            <a:r>
              <a:rPr lang="it-IT" dirty="0"/>
              <a:t>, and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cry</a:t>
            </a:r>
            <a:r>
              <a:rPr lang="it-IT" dirty="0"/>
              <a:t>, strike, or </a:t>
            </a:r>
            <a:r>
              <a:rPr lang="it-IT" dirty="0" err="1"/>
              <a:t>tremble</a:t>
            </a:r>
            <a:r>
              <a:rPr lang="it-IT" dirty="0"/>
              <a:t>,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sorry</a:t>
            </a:r>
            <a:r>
              <a:rPr lang="it-IT" dirty="0"/>
              <a:t>, </a:t>
            </a:r>
            <a:r>
              <a:rPr lang="it-IT" dirty="0" err="1"/>
              <a:t>angry</a:t>
            </a:r>
            <a:r>
              <a:rPr lang="it-IT" dirty="0"/>
              <a:t>, or </a:t>
            </a:r>
            <a:r>
              <a:rPr lang="it-IT" dirty="0" err="1"/>
              <a:t>fearful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the case </a:t>
            </a:r>
            <a:r>
              <a:rPr lang="it-IT" dirty="0" err="1"/>
              <a:t>may</a:t>
            </a:r>
            <a:r>
              <a:rPr lang="it-IT" dirty="0"/>
              <a:t> be. </a:t>
            </a:r>
            <a:r>
              <a:rPr lang="it-IT" dirty="0" err="1"/>
              <a:t>Without</a:t>
            </a:r>
            <a:r>
              <a:rPr lang="it-IT" dirty="0"/>
              <a:t> the </a:t>
            </a:r>
            <a:r>
              <a:rPr lang="it-IT" dirty="0" err="1"/>
              <a:t>bodily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/>
              <a:t> </a:t>
            </a:r>
            <a:r>
              <a:rPr lang="it-IT" dirty="0" err="1"/>
              <a:t>following</a:t>
            </a:r>
            <a:r>
              <a:rPr lang="it-IT" dirty="0"/>
              <a:t> on the </a:t>
            </a:r>
            <a:r>
              <a:rPr lang="it-IT" dirty="0" err="1"/>
              <a:t>perception</a:t>
            </a:r>
            <a:r>
              <a:rPr lang="it-IT" dirty="0"/>
              <a:t>, the </a:t>
            </a:r>
            <a:r>
              <a:rPr lang="it-IT" dirty="0" err="1"/>
              <a:t>latter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be </a:t>
            </a:r>
            <a:r>
              <a:rPr lang="it-IT" dirty="0" err="1"/>
              <a:t>purely</a:t>
            </a:r>
            <a:r>
              <a:rPr lang="it-IT" dirty="0"/>
              <a:t> cognitive in </a:t>
            </a:r>
            <a:r>
              <a:rPr lang="it-IT" dirty="0" err="1"/>
              <a:t>form</a:t>
            </a:r>
            <a:r>
              <a:rPr lang="it-IT" dirty="0"/>
              <a:t>, pale, </a:t>
            </a:r>
            <a:r>
              <a:rPr lang="it-IT" dirty="0" err="1"/>
              <a:t>colourless</a:t>
            </a:r>
            <a:r>
              <a:rPr lang="it-IT" dirty="0"/>
              <a:t>, </a:t>
            </a:r>
            <a:r>
              <a:rPr lang="it-IT" dirty="0" err="1"/>
              <a:t>destitute</a:t>
            </a:r>
            <a:r>
              <a:rPr lang="it-IT" dirty="0"/>
              <a:t> of </a:t>
            </a:r>
            <a:r>
              <a:rPr lang="it-IT" dirty="0" err="1"/>
              <a:t>emotional</a:t>
            </a:r>
            <a:r>
              <a:rPr lang="it-IT" dirty="0"/>
              <a:t> </a:t>
            </a:r>
            <a:r>
              <a:rPr lang="it-IT" dirty="0" err="1"/>
              <a:t>warmth</a:t>
            </a:r>
            <a:r>
              <a:rPr lang="it-IT" dirty="0"/>
              <a:t>.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see</a:t>
            </a:r>
            <a:r>
              <a:rPr lang="it-IT" dirty="0"/>
              <a:t> the bear, and </a:t>
            </a:r>
            <a:r>
              <a:rPr lang="it-IT" dirty="0" err="1"/>
              <a:t>judge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best to </a:t>
            </a:r>
            <a:r>
              <a:rPr lang="it-IT" dirty="0" err="1"/>
              <a:t>run</a:t>
            </a:r>
            <a:r>
              <a:rPr lang="it-IT" dirty="0"/>
              <a:t>, </a:t>
            </a:r>
            <a:r>
              <a:rPr lang="it-IT" dirty="0" err="1"/>
              <a:t>receive</a:t>
            </a:r>
            <a:r>
              <a:rPr lang="it-IT" dirty="0"/>
              <a:t> the </a:t>
            </a:r>
            <a:r>
              <a:rPr lang="it-IT" dirty="0" err="1"/>
              <a:t>insult</a:t>
            </a:r>
            <a:r>
              <a:rPr lang="it-IT" dirty="0"/>
              <a:t> and </a:t>
            </a:r>
            <a:r>
              <a:rPr lang="it-IT" dirty="0" err="1"/>
              <a:t>deem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right to strike,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actually</a:t>
            </a:r>
            <a:r>
              <a:rPr lang="it-IT" dirty="0"/>
              <a:t> </a:t>
            </a:r>
            <a:r>
              <a:rPr lang="it-IT" dirty="0" err="1"/>
              <a:t>feel</a:t>
            </a:r>
            <a:r>
              <a:rPr lang="it-IT" dirty="0"/>
              <a:t> </a:t>
            </a:r>
            <a:r>
              <a:rPr lang="it-IT" dirty="0" err="1"/>
              <a:t>afraid</a:t>
            </a:r>
            <a:r>
              <a:rPr lang="it-IT" dirty="0"/>
              <a:t> or </a:t>
            </a:r>
            <a:r>
              <a:rPr lang="it-IT" dirty="0" err="1"/>
              <a:t>angry</a:t>
            </a:r>
            <a:r>
              <a:rPr lang="it-IT" dirty="0"/>
              <a:t>.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8436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2"/>
          <p:cNvSpPr>
            <a:spLocks noChangeArrowheads="1"/>
          </p:cNvSpPr>
          <p:nvPr/>
        </p:nvSpPr>
        <p:spPr bwMode="auto">
          <a:xfrm>
            <a:off x="179388" y="44624"/>
            <a:ext cx="8713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000" b="1" i="1" dirty="0">
                <a:latin typeface="Arial Narrow" pitchFamily="34" charset="0"/>
              </a:rPr>
              <a:t>multi-</a:t>
            </a:r>
            <a:r>
              <a:rPr lang="it-IT" sz="3000" b="1" i="1" dirty="0" err="1">
                <a:latin typeface="Arial Narrow" pitchFamily="34" charset="0"/>
              </a:rPr>
              <a:t>features</a:t>
            </a:r>
            <a:r>
              <a:rPr lang="it-IT" sz="3000" b="1" dirty="0">
                <a:latin typeface="Arial Narrow" pitchFamily="34" charset="0"/>
              </a:rPr>
              <a:t> and </a:t>
            </a:r>
            <a:r>
              <a:rPr lang="it-IT" sz="3000" b="1" i="1" dirty="0">
                <a:latin typeface="Arial Narrow" pitchFamily="34" charset="0"/>
              </a:rPr>
              <a:t>single-</a:t>
            </a:r>
            <a:r>
              <a:rPr lang="it-IT" sz="3000" b="1" i="1" dirty="0" err="1">
                <a:latin typeface="Arial Narrow" pitchFamily="34" charset="0"/>
              </a:rPr>
              <a:t>subject</a:t>
            </a:r>
            <a:r>
              <a:rPr lang="it-IT" sz="3000" b="1" i="1" dirty="0">
                <a:latin typeface="Arial Narrow" pitchFamily="34" charset="0"/>
              </a:rPr>
              <a:t> </a:t>
            </a:r>
            <a:r>
              <a:rPr lang="it-IT" sz="3000" b="1" i="1" dirty="0" err="1">
                <a:latin typeface="Arial Narrow" pitchFamily="34" charset="0"/>
              </a:rPr>
              <a:t>analysis</a:t>
            </a:r>
            <a:endParaRPr lang="it-IT" sz="3000" b="1" i="1" dirty="0">
              <a:latin typeface="Arial Narrow" pitchFamily="34" charset="0"/>
            </a:endParaRPr>
          </a:p>
          <a:p>
            <a:pPr algn="ctr"/>
            <a:r>
              <a:rPr lang="it-IT" dirty="0">
                <a:latin typeface="Arial Narrow" pitchFamily="34" charset="0"/>
              </a:rPr>
              <a:t>(Gentili, et al., 2017)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0" y="908720"/>
            <a:ext cx="910850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373216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gnaposto numero diapositiva 4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6F5C1B89-25B2-4FC2-BE81-366CD8813EF5}" type="slidenum">
              <a:rPr lang="it-IT" smtClean="0">
                <a:solidFill>
                  <a:srgbClr val="FFFF00"/>
                </a:solidFill>
                <a:latin typeface="Arial Narrow" pitchFamily="34" charset="0"/>
              </a:rPr>
              <a:pPr/>
              <a:t>30</a:t>
            </a:fld>
            <a:endParaRPr lang="it-IT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5689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6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2"/>
          <p:cNvSpPr>
            <a:spLocks noChangeArrowheads="1"/>
          </p:cNvSpPr>
          <p:nvPr/>
        </p:nvSpPr>
        <p:spPr bwMode="auto">
          <a:xfrm>
            <a:off x="179388" y="116632"/>
            <a:ext cx="87137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000" b="1" dirty="0">
                <a:latin typeface="Arial Narrow" pitchFamily="34" charset="0"/>
              </a:rPr>
              <a:t>Relative </a:t>
            </a:r>
            <a:r>
              <a:rPr lang="it-IT" sz="3000" b="1" dirty="0" err="1">
                <a:latin typeface="Arial Narrow" pitchFamily="34" charset="0"/>
              </a:rPr>
              <a:t>weights</a:t>
            </a:r>
            <a:r>
              <a:rPr lang="it-IT" sz="3000" b="1" dirty="0">
                <a:latin typeface="Arial Narrow" pitchFamily="34" charset="0"/>
              </a:rPr>
              <a:t> of HRV </a:t>
            </a:r>
            <a:r>
              <a:rPr lang="it-IT" sz="3000" b="1" dirty="0" err="1">
                <a:latin typeface="Arial Narrow" pitchFamily="34" charset="0"/>
              </a:rPr>
              <a:t>metrics</a:t>
            </a:r>
            <a:r>
              <a:rPr lang="it-IT" sz="3000" b="1" dirty="0">
                <a:latin typeface="Arial Narrow" pitchFamily="34" charset="0"/>
              </a:rPr>
              <a:t> in the LASSO model</a:t>
            </a:r>
            <a:endParaRPr lang="it-IT" dirty="0">
              <a:latin typeface="Arial Narrow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0" y="764704"/>
            <a:ext cx="910850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980728"/>
            <a:ext cx="813690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6"/>
          <p:cNvSpPr>
            <a:spLocks noChangeArrowheads="1"/>
          </p:cNvSpPr>
          <p:nvPr/>
        </p:nvSpPr>
        <p:spPr bwMode="auto">
          <a:xfrm>
            <a:off x="395536" y="5373216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latin typeface="Arial Narrow" pitchFamily="34" charset="0"/>
              </a:rPr>
              <a:t>Non linear </a:t>
            </a:r>
            <a:r>
              <a:rPr lang="it-IT" sz="2800" dirty="0" err="1">
                <a:latin typeface="Arial Narrow" pitchFamily="34" charset="0"/>
              </a:rPr>
              <a:t>measures</a:t>
            </a:r>
            <a:r>
              <a:rPr lang="it-IT" sz="2800" dirty="0">
                <a:latin typeface="Arial Narrow" pitchFamily="34" charset="0"/>
              </a:rPr>
              <a:t> </a:t>
            </a:r>
            <a:r>
              <a:rPr lang="it-IT" sz="2800" dirty="0" err="1">
                <a:latin typeface="Arial Narrow" pitchFamily="34" charset="0"/>
              </a:rPr>
              <a:t>explain</a:t>
            </a:r>
            <a:r>
              <a:rPr lang="it-IT" sz="2800" dirty="0">
                <a:latin typeface="Arial Narrow" pitchFamily="34" charset="0"/>
              </a:rPr>
              <a:t> over 50% of the model </a:t>
            </a:r>
          </a:p>
          <a:p>
            <a:r>
              <a:rPr lang="it-IT" dirty="0">
                <a:latin typeface="Arial Narrow" pitchFamily="34" charset="0"/>
              </a:rPr>
              <a:t>(Gentili, et al., 2017)</a:t>
            </a:r>
            <a:r>
              <a:rPr lang="it-IT" sz="2600" dirty="0">
                <a:latin typeface="Arial Narrow" pitchFamily="34" charset="0"/>
              </a:rPr>
              <a:t>.</a:t>
            </a:r>
          </a:p>
        </p:txBody>
      </p:sp>
      <p:sp>
        <p:nvSpPr>
          <p:cNvPr id="10" name="Ovale 9"/>
          <p:cNvSpPr/>
          <p:nvPr/>
        </p:nvSpPr>
        <p:spPr>
          <a:xfrm>
            <a:off x="899592" y="4437112"/>
            <a:ext cx="1944216" cy="79273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1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 there a similar relation between HRV and depression in non cardiac population?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1B89-25B2-4FC2-BE81-366CD8813EF5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500"/>
            <a:ext cx="9144000" cy="39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1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1412776"/>
            <a:ext cx="6760953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224 screened students</a:t>
            </a:r>
          </a:p>
          <a:p>
            <a:endParaRPr lang="en-US" sz="2400" b="1" dirty="0"/>
          </a:p>
          <a:p>
            <a:r>
              <a:rPr lang="en-US" sz="2400" b="1" dirty="0"/>
              <a:t>24 </a:t>
            </a:r>
            <a:r>
              <a:rPr lang="en-US" sz="2400" b="1" dirty="0" err="1"/>
              <a:t>dysphoric</a:t>
            </a:r>
            <a:r>
              <a:rPr lang="en-US" sz="2400" b="1" dirty="0"/>
              <a:t> subjects (all females)</a:t>
            </a:r>
          </a:p>
          <a:p>
            <a:r>
              <a:rPr lang="en-US" sz="2400" b="1" dirty="0"/>
              <a:t>	(BDI &gt; 12; symptoms of depression &gt;2 but &lt;5</a:t>
            </a:r>
          </a:p>
          <a:p>
            <a:endParaRPr lang="en-US" sz="2400" b="1" dirty="0"/>
          </a:p>
          <a:p>
            <a:r>
              <a:rPr lang="en-US" sz="2400" b="1" dirty="0"/>
              <a:t>36 controls (all females) </a:t>
            </a:r>
          </a:p>
          <a:p>
            <a:r>
              <a:rPr lang="en-US" sz="2400" b="1" dirty="0"/>
              <a:t>	(BDI &lt; 8)</a:t>
            </a:r>
          </a:p>
          <a:p>
            <a:endParaRPr lang="en-US" sz="2400" b="1" dirty="0"/>
          </a:p>
          <a:p>
            <a:r>
              <a:rPr lang="en-US" sz="2400" b="1" dirty="0"/>
              <a:t>5-min basal ECG</a:t>
            </a:r>
          </a:p>
          <a:p>
            <a:endParaRPr lang="en-US" sz="2400" b="1" dirty="0"/>
          </a:p>
          <a:p>
            <a:r>
              <a:rPr lang="en-US" sz="2400" b="1" dirty="0"/>
              <a:t>Supported Vector Classification with Leave One Out</a:t>
            </a:r>
          </a:p>
          <a:p>
            <a:endParaRPr lang="en-US" sz="2400" b="1" dirty="0"/>
          </a:p>
          <a:p>
            <a:r>
              <a:rPr lang="en-US" sz="2400" b="1" dirty="0"/>
              <a:t>LASSO regression with Leave One Out</a:t>
            </a:r>
          </a:p>
          <a:p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6453336"/>
            <a:ext cx="177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Greco et al. 2018</a:t>
            </a:r>
          </a:p>
        </p:txBody>
      </p:sp>
    </p:spTree>
    <p:extLst>
      <p:ext uri="{BB962C8B-B14F-4D97-AF65-F5344CB8AC3E}">
        <p14:creationId xmlns:p14="http://schemas.microsoft.com/office/powerpoint/2010/main" val="1782952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1169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" y="3140968"/>
            <a:ext cx="9144000" cy="31831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80528" y="4293096"/>
            <a:ext cx="9577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9" y="13407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features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9" y="2780928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Features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2514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Non-linear features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7619" y="632408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Greco et al. 2018</a:t>
            </a:r>
          </a:p>
        </p:txBody>
      </p:sp>
    </p:spTree>
    <p:extLst>
      <p:ext uri="{BB962C8B-B14F-4D97-AF65-F5344CB8AC3E}">
        <p14:creationId xmlns:p14="http://schemas.microsoft.com/office/powerpoint/2010/main" val="1006353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Confirmatory on going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168 individuals (75 </a:t>
            </a:r>
            <a:r>
              <a:rPr lang="en-US" sz="2400" dirty="0" err="1"/>
              <a:t>dysphoric</a:t>
            </a:r>
            <a:r>
              <a:rPr lang="en-US" sz="2400" dirty="0"/>
              <a:t>) </a:t>
            </a:r>
          </a:p>
          <a:p>
            <a:r>
              <a:rPr lang="en-US" sz="2400" dirty="0"/>
              <a:t>From three different studies (3 o 5 </a:t>
            </a:r>
            <a:r>
              <a:rPr lang="en-US" sz="2400" dirty="0" err="1"/>
              <a:t>mins</a:t>
            </a:r>
            <a:r>
              <a:rPr lang="en-US" sz="2400" dirty="0"/>
              <a:t> of basal ECG )</a:t>
            </a:r>
          </a:p>
          <a:p>
            <a:pPr marL="0" indent="0">
              <a:buNone/>
            </a:pPr>
            <a:r>
              <a:rPr lang="en-US" sz="2400" dirty="0"/>
              <a:t>Results (only linear features considered)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Accuracy for the SVC 0.73</a:t>
            </a:r>
          </a:p>
          <a:p>
            <a:r>
              <a:rPr lang="en-US" sz="2400" dirty="0"/>
              <a:t>Prediction of the BDI-II: 0.14 R</a:t>
            </a:r>
            <a:r>
              <a:rPr lang="en-US" sz="2400" baseline="30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95189" y="2672059"/>
            <a:ext cx="4276413" cy="2817604"/>
            <a:chOff x="837070" y="620688"/>
            <a:chExt cx="4276413" cy="2817604"/>
          </a:xfrm>
        </p:grpSpPr>
        <p:sp>
          <p:nvSpPr>
            <p:cNvPr id="6" name="TextBox 5"/>
            <p:cNvSpPr txBox="1"/>
            <p:nvPr/>
          </p:nvSpPr>
          <p:spPr>
            <a:xfrm>
              <a:off x="2627784" y="1124744"/>
              <a:ext cx="1168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Dysphoric</a:t>
              </a:r>
              <a:r>
                <a:rPr lang="en-US" dirty="0"/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39952" y="1124744"/>
              <a:ext cx="973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Controls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1988840"/>
              <a:ext cx="1168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Dysphoric</a:t>
              </a:r>
              <a:r>
                <a:rPr lang="en-US" dirty="0"/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03648" y="2996952"/>
              <a:ext cx="973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Controls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87824" y="198884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48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7984" y="198884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27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7984" y="306896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306896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95558" y="2453794"/>
              <a:ext cx="1344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diagnosis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15816" y="620688"/>
              <a:ext cx="1780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classification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629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37C297-5C27-D540-9D42-957FA4D8A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189330"/>
            <a:ext cx="8710863" cy="4351338"/>
          </a:xfrm>
        </p:spPr>
        <p:txBody>
          <a:bodyPr/>
          <a:lstStyle/>
          <a:p>
            <a:r>
              <a:rPr lang="it-IT" sz="1800" dirty="0"/>
              <a:t>… </a:t>
            </a: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have</a:t>
            </a:r>
            <a:r>
              <a:rPr lang="it-IT" sz="1800" dirty="0"/>
              <a:t> in </a:t>
            </a:r>
            <a:r>
              <a:rPr lang="it-IT" sz="1800" dirty="0" err="1"/>
              <a:t>every</a:t>
            </a:r>
            <a:r>
              <a:rPr lang="it-IT" sz="1800" dirty="0"/>
              <a:t> </a:t>
            </a:r>
            <a:r>
              <a:rPr lang="it-IT" sz="1800" dirty="0" err="1"/>
              <a:t>emotion</a:t>
            </a:r>
            <a:r>
              <a:rPr lang="it-IT" sz="1800" dirty="0"/>
              <a:t> </a:t>
            </a:r>
            <a:r>
              <a:rPr lang="it-IT" sz="1800" dirty="0" err="1"/>
              <a:t>as</a:t>
            </a:r>
            <a:r>
              <a:rPr lang="it-IT" sz="1800" dirty="0"/>
              <a:t> </a:t>
            </a:r>
            <a:r>
              <a:rPr lang="it-IT" sz="1800" dirty="0" err="1"/>
              <a:t>certain</a:t>
            </a:r>
            <a:r>
              <a:rPr lang="it-IT" sz="1800" dirty="0"/>
              <a:t> and </a:t>
            </a:r>
            <a:r>
              <a:rPr lang="it-IT" sz="1800" dirty="0" err="1"/>
              <a:t>manifest</a:t>
            </a:r>
            <a:r>
              <a:rPr lang="it-IT" sz="1800" dirty="0"/>
              <a:t> </a:t>
            </a:r>
            <a:r>
              <a:rPr lang="it-IT" sz="1800" dirty="0" err="1"/>
              <a:t>factors</a:t>
            </a:r>
            <a:r>
              <a:rPr lang="it-IT" sz="1800" dirty="0"/>
              <a:t>: (1) a cause, -- a </a:t>
            </a:r>
            <a:r>
              <a:rPr lang="it-IT" sz="1800" dirty="0" err="1"/>
              <a:t>sense</a:t>
            </a:r>
            <a:r>
              <a:rPr lang="it-IT" sz="1800" dirty="0"/>
              <a:t> </a:t>
            </a:r>
            <a:r>
              <a:rPr lang="it-IT" sz="1800" dirty="0" err="1"/>
              <a:t>impression</a:t>
            </a:r>
            <a:r>
              <a:rPr lang="it-IT" sz="1800" dirty="0"/>
              <a:t>, </a:t>
            </a:r>
            <a:r>
              <a:rPr lang="it-IT" sz="1800" dirty="0" err="1"/>
              <a:t>which</a:t>
            </a:r>
            <a:r>
              <a:rPr lang="it-IT" sz="1800" dirty="0"/>
              <a:t> </a:t>
            </a:r>
            <a:r>
              <a:rPr lang="it-IT" sz="1800" dirty="0" err="1"/>
              <a:t>acts</a:t>
            </a:r>
            <a:r>
              <a:rPr lang="it-IT" sz="1800" dirty="0"/>
              <a:t> </a:t>
            </a:r>
            <a:r>
              <a:rPr lang="it-IT" sz="1800" dirty="0" err="1"/>
              <a:t>as</a:t>
            </a:r>
            <a:r>
              <a:rPr lang="it-IT" sz="1800" dirty="0"/>
              <a:t> a </a:t>
            </a:r>
            <a:r>
              <a:rPr lang="it-IT" sz="1800" dirty="0" err="1"/>
              <a:t>rule</a:t>
            </a:r>
            <a:r>
              <a:rPr lang="it-IT" sz="1800" dirty="0"/>
              <a:t> by the </a:t>
            </a:r>
            <a:r>
              <a:rPr lang="it-IT" sz="1800" dirty="0" err="1"/>
              <a:t>aid</a:t>
            </a:r>
            <a:r>
              <a:rPr lang="it-IT" sz="1800" dirty="0"/>
              <a:t> of </a:t>
            </a:r>
            <a:r>
              <a:rPr lang="it-IT" sz="1800" dirty="0" err="1"/>
              <a:t>memory</a:t>
            </a:r>
            <a:r>
              <a:rPr lang="it-IT" sz="1800" dirty="0"/>
              <a:t>, or of an </a:t>
            </a:r>
            <a:r>
              <a:rPr lang="it-IT" sz="1800" dirty="0" err="1"/>
              <a:t>associated</a:t>
            </a:r>
            <a:r>
              <a:rPr lang="it-IT" sz="1800" dirty="0"/>
              <a:t> idea; -- and </a:t>
            </a:r>
            <a:r>
              <a:rPr lang="it-IT" sz="1800" dirty="0" err="1"/>
              <a:t>thereafter</a:t>
            </a:r>
            <a:r>
              <a:rPr lang="it-IT" sz="1800" dirty="0"/>
              <a:t> (2) an </a:t>
            </a:r>
            <a:r>
              <a:rPr lang="it-IT" sz="1800" dirty="0" err="1"/>
              <a:t>effect</a:t>
            </a:r>
            <a:r>
              <a:rPr lang="it-IT" sz="1800" dirty="0"/>
              <a:t>, </a:t>
            </a:r>
            <a:r>
              <a:rPr lang="it-IT" sz="1800" dirty="0" err="1"/>
              <a:t>namely</a:t>
            </a:r>
            <a:r>
              <a:rPr lang="it-IT" sz="1800" dirty="0"/>
              <a:t>, the </a:t>
            </a:r>
            <a:r>
              <a:rPr lang="it-IT" sz="1800" dirty="0" err="1"/>
              <a:t>previously</a:t>
            </a:r>
            <a:r>
              <a:rPr lang="it-IT" sz="1800" dirty="0"/>
              <a:t> </a:t>
            </a:r>
            <a:r>
              <a:rPr lang="it-IT" sz="1800" dirty="0" err="1"/>
              <a:t>discussed</a:t>
            </a:r>
            <a:r>
              <a:rPr lang="it-IT" sz="1800" dirty="0"/>
              <a:t> </a:t>
            </a:r>
            <a:r>
              <a:rPr lang="it-IT" sz="1800" dirty="0" err="1"/>
              <a:t>vasomotor</a:t>
            </a:r>
            <a:r>
              <a:rPr lang="it-IT" sz="1800" dirty="0"/>
              <a:t> </a:t>
            </a:r>
            <a:r>
              <a:rPr lang="it-IT" sz="1800" dirty="0" err="1"/>
              <a:t>changes</a:t>
            </a:r>
            <a:r>
              <a:rPr lang="it-IT" sz="1800" dirty="0"/>
              <a:t>, and </a:t>
            </a:r>
            <a:r>
              <a:rPr lang="it-IT" sz="1800" dirty="0" err="1"/>
              <a:t>further</a:t>
            </a:r>
            <a:r>
              <a:rPr lang="it-IT" sz="1800" dirty="0"/>
              <a:t>, </a:t>
            </a:r>
            <a:r>
              <a:rPr lang="it-IT" sz="1800" dirty="0" err="1"/>
              <a:t>issuing</a:t>
            </a:r>
            <a:r>
              <a:rPr lang="it-IT" sz="1800" dirty="0"/>
              <a:t> from </a:t>
            </a:r>
            <a:r>
              <a:rPr lang="it-IT" sz="1800" dirty="0" err="1"/>
              <a:t>them</a:t>
            </a:r>
            <a:r>
              <a:rPr lang="it-IT" sz="1800" dirty="0"/>
              <a:t>, the </a:t>
            </a:r>
            <a:r>
              <a:rPr lang="it-IT" sz="1800" dirty="0" err="1"/>
              <a:t>changes</a:t>
            </a:r>
            <a:r>
              <a:rPr lang="it-IT" sz="1800" dirty="0"/>
              <a:t> in the </a:t>
            </a:r>
            <a:r>
              <a:rPr lang="it-IT" sz="1800" dirty="0" err="1"/>
              <a:t>bodily</a:t>
            </a:r>
            <a:r>
              <a:rPr lang="it-IT" sz="1800" dirty="0"/>
              <a:t> and </a:t>
            </a:r>
            <a:r>
              <a:rPr lang="it-IT" sz="1800" dirty="0" err="1"/>
              <a:t>mental</a:t>
            </a:r>
            <a:r>
              <a:rPr lang="it-IT" sz="1800" dirty="0"/>
              <a:t> </a:t>
            </a:r>
            <a:r>
              <a:rPr lang="it-IT" sz="1800" dirty="0" err="1"/>
              <a:t>functions</a:t>
            </a:r>
            <a:r>
              <a:rPr lang="it-IT" sz="1800" dirty="0"/>
              <a:t>.</a:t>
            </a:r>
          </a:p>
          <a:p>
            <a:r>
              <a:rPr lang="it-IT" sz="1800" dirty="0"/>
              <a:t>The </a:t>
            </a:r>
            <a:r>
              <a:rPr lang="it-IT" sz="1800" dirty="0" err="1"/>
              <a:t>question</a:t>
            </a:r>
            <a:r>
              <a:rPr lang="it-IT" sz="1800" dirty="0"/>
              <a:t> </a:t>
            </a:r>
            <a:r>
              <a:rPr lang="it-IT" sz="1800" dirty="0" err="1"/>
              <a:t>now</a:t>
            </a:r>
            <a:r>
              <a:rPr lang="it-IT" sz="1800" dirty="0"/>
              <a:t> </a:t>
            </a:r>
            <a:r>
              <a:rPr lang="it-IT" sz="1800" dirty="0" err="1"/>
              <a:t>arises</a:t>
            </a:r>
            <a:r>
              <a:rPr lang="it-IT" sz="1800" dirty="0"/>
              <a:t>: </a:t>
            </a:r>
            <a:r>
              <a:rPr lang="it-IT" sz="1800" dirty="0" err="1"/>
              <a:t>What</a:t>
            </a:r>
            <a:r>
              <a:rPr lang="it-IT" sz="1800" dirty="0"/>
              <a:t> </a:t>
            </a:r>
            <a:r>
              <a:rPr lang="it-IT" sz="1800" dirty="0" err="1"/>
              <a:t>lies</a:t>
            </a:r>
            <a:r>
              <a:rPr lang="it-IT" sz="1800" dirty="0"/>
              <a:t> </a:t>
            </a:r>
            <a:r>
              <a:rPr lang="it-IT" sz="1800" dirty="0" err="1"/>
              <a:t>between</a:t>
            </a:r>
            <a:r>
              <a:rPr lang="it-IT" sz="1800" dirty="0"/>
              <a:t> </a:t>
            </a:r>
            <a:r>
              <a:rPr lang="it-IT" sz="1800" dirty="0" err="1"/>
              <a:t>these</a:t>
            </a:r>
            <a:r>
              <a:rPr lang="it-IT" sz="1800" dirty="0"/>
              <a:t> </a:t>
            </a:r>
            <a:r>
              <a:rPr lang="it-IT" sz="1800" dirty="0" err="1"/>
              <a:t>two</a:t>
            </a:r>
            <a:r>
              <a:rPr lang="it-IT" sz="1800" dirty="0"/>
              <a:t> </a:t>
            </a:r>
            <a:r>
              <a:rPr lang="it-IT" sz="1800" dirty="0" err="1"/>
              <a:t>factors</a:t>
            </a:r>
            <a:r>
              <a:rPr lang="it-IT" sz="1800" dirty="0"/>
              <a:t>?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there</a:t>
            </a:r>
            <a:r>
              <a:rPr lang="it-IT" sz="1800" dirty="0"/>
              <a:t> </a:t>
            </a:r>
            <a:r>
              <a:rPr lang="it-IT" sz="1800" dirty="0" err="1"/>
              <a:t>anything</a:t>
            </a:r>
            <a:r>
              <a:rPr lang="it-IT" sz="1800" dirty="0"/>
              <a:t> </a:t>
            </a:r>
            <a:r>
              <a:rPr lang="it-IT" sz="1800" dirty="0" err="1"/>
              <a:t>at</a:t>
            </a:r>
            <a:r>
              <a:rPr lang="it-IT" sz="1800" dirty="0"/>
              <a:t> </a:t>
            </a:r>
            <a:r>
              <a:rPr lang="it-IT" sz="1800" dirty="0" err="1"/>
              <a:t>all</a:t>
            </a:r>
            <a:r>
              <a:rPr lang="it-IT" sz="1800" dirty="0"/>
              <a:t>? </a:t>
            </a:r>
            <a:r>
              <a:rPr lang="it-IT" sz="1800" dirty="0" err="1"/>
              <a:t>If</a:t>
            </a:r>
            <a:r>
              <a:rPr lang="it-IT" sz="1800" dirty="0"/>
              <a:t> I </a:t>
            </a:r>
            <a:r>
              <a:rPr lang="it-IT" sz="1800" dirty="0" err="1"/>
              <a:t>begin</a:t>
            </a:r>
            <a:r>
              <a:rPr lang="it-IT" sz="1800" dirty="0"/>
              <a:t> to </a:t>
            </a:r>
            <a:r>
              <a:rPr lang="it-IT" sz="1800" dirty="0" err="1"/>
              <a:t>tremble</a:t>
            </a:r>
            <a:r>
              <a:rPr lang="it-IT" sz="1800" dirty="0"/>
              <a:t> </a:t>
            </a:r>
            <a:r>
              <a:rPr lang="it-IT" sz="1800" dirty="0" err="1"/>
              <a:t>because</a:t>
            </a:r>
            <a:r>
              <a:rPr lang="it-IT" sz="1800" dirty="0"/>
              <a:t> I </a:t>
            </a:r>
            <a:r>
              <a:rPr lang="it-IT" sz="1800" dirty="0" err="1"/>
              <a:t>am</a:t>
            </a:r>
            <a:r>
              <a:rPr lang="it-IT" sz="1800" dirty="0"/>
              <a:t> </a:t>
            </a:r>
            <a:r>
              <a:rPr lang="it-IT" sz="1800" dirty="0" err="1"/>
              <a:t>threatened</a:t>
            </a:r>
            <a:r>
              <a:rPr lang="it-IT" sz="1800" dirty="0"/>
              <a:t> with a </a:t>
            </a:r>
            <a:r>
              <a:rPr lang="it-IT" sz="1800" dirty="0" err="1"/>
              <a:t>loaded</a:t>
            </a:r>
            <a:r>
              <a:rPr lang="it-IT" sz="1800" dirty="0"/>
              <a:t> </a:t>
            </a:r>
            <a:r>
              <a:rPr lang="it-IT" sz="1800" dirty="0" err="1"/>
              <a:t>pistol</a:t>
            </a:r>
            <a:r>
              <a:rPr lang="it-IT" sz="1800" dirty="0"/>
              <a:t>, </a:t>
            </a:r>
            <a:r>
              <a:rPr lang="it-IT" sz="1800" dirty="0" err="1"/>
              <a:t>does</a:t>
            </a:r>
            <a:r>
              <a:rPr lang="it-IT" sz="1800" dirty="0"/>
              <a:t> first a </a:t>
            </a:r>
            <a:r>
              <a:rPr lang="it-IT" sz="1800" dirty="0" err="1"/>
              <a:t>psychical</a:t>
            </a:r>
            <a:r>
              <a:rPr lang="it-IT" sz="1800" dirty="0"/>
              <a:t> </a:t>
            </a:r>
            <a:r>
              <a:rPr lang="it-IT" sz="1800" dirty="0" err="1"/>
              <a:t>process</a:t>
            </a:r>
            <a:r>
              <a:rPr lang="it-IT" sz="1800" dirty="0"/>
              <a:t> </a:t>
            </a:r>
            <a:r>
              <a:rPr lang="it-IT" sz="1800" dirty="0" err="1"/>
              <a:t>occur</a:t>
            </a:r>
            <a:r>
              <a:rPr lang="it-IT" sz="1800" dirty="0"/>
              <a:t> in me, </a:t>
            </a:r>
            <a:r>
              <a:rPr lang="it-IT" sz="1800" dirty="0" err="1"/>
              <a:t>does</a:t>
            </a:r>
            <a:r>
              <a:rPr lang="it-IT" sz="1800" dirty="0"/>
              <a:t> </a:t>
            </a:r>
            <a:r>
              <a:rPr lang="it-IT" sz="1800" dirty="0" err="1"/>
              <a:t>terror</a:t>
            </a:r>
            <a:r>
              <a:rPr lang="it-IT" sz="1800" dirty="0"/>
              <a:t> </a:t>
            </a:r>
            <a:r>
              <a:rPr lang="it-IT" sz="1800" dirty="0" err="1"/>
              <a:t>arise</a:t>
            </a:r>
            <a:r>
              <a:rPr lang="it-IT" sz="1800" dirty="0"/>
              <a:t>, and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what</a:t>
            </a:r>
            <a:r>
              <a:rPr lang="it-IT" sz="1800" dirty="0"/>
              <a:t> </a:t>
            </a:r>
            <a:r>
              <a:rPr lang="it-IT" sz="1800" dirty="0" err="1"/>
              <a:t>causes</a:t>
            </a:r>
            <a:r>
              <a:rPr lang="it-IT" sz="1800" dirty="0"/>
              <a:t> </a:t>
            </a:r>
            <a:r>
              <a:rPr lang="it-IT" sz="1800" dirty="0" err="1"/>
              <a:t>my</a:t>
            </a:r>
            <a:r>
              <a:rPr lang="it-IT" sz="1800" dirty="0"/>
              <a:t> </a:t>
            </a:r>
            <a:r>
              <a:rPr lang="it-IT" sz="1800" dirty="0" err="1"/>
              <a:t>trembling</a:t>
            </a:r>
            <a:r>
              <a:rPr lang="it-IT" sz="1800" dirty="0"/>
              <a:t>, </a:t>
            </a:r>
            <a:r>
              <a:rPr lang="it-IT" sz="1800" dirty="0" err="1"/>
              <a:t>palpitation</a:t>
            </a:r>
            <a:r>
              <a:rPr lang="it-IT" sz="1800" dirty="0"/>
              <a:t> of the </a:t>
            </a:r>
            <a:r>
              <a:rPr lang="it-IT" sz="1800" dirty="0" err="1"/>
              <a:t>heart</a:t>
            </a:r>
            <a:r>
              <a:rPr lang="it-IT" sz="1800" dirty="0"/>
              <a:t>, and </a:t>
            </a:r>
            <a:r>
              <a:rPr lang="it-IT" sz="1800" dirty="0" err="1"/>
              <a:t>confusion</a:t>
            </a:r>
            <a:r>
              <a:rPr lang="it-IT" sz="1800" dirty="0"/>
              <a:t> of </a:t>
            </a:r>
            <a:r>
              <a:rPr lang="it-IT" sz="1800" dirty="0" err="1"/>
              <a:t>thought</a:t>
            </a:r>
            <a:r>
              <a:rPr lang="it-IT" sz="1800" dirty="0"/>
              <a:t>; or are </a:t>
            </a:r>
            <a:r>
              <a:rPr lang="it-IT" sz="1800" dirty="0" err="1"/>
              <a:t>these</a:t>
            </a:r>
            <a:r>
              <a:rPr lang="it-IT" sz="1800" dirty="0"/>
              <a:t> </a:t>
            </a:r>
            <a:r>
              <a:rPr lang="it-IT" sz="1800" dirty="0" err="1"/>
              <a:t>bodily</a:t>
            </a:r>
            <a:r>
              <a:rPr lang="it-IT" sz="1800" dirty="0"/>
              <a:t> </a:t>
            </a:r>
            <a:r>
              <a:rPr lang="it-IT" sz="1800" dirty="0" err="1"/>
              <a:t>phenomena</a:t>
            </a:r>
            <a:r>
              <a:rPr lang="it-IT" sz="1800" dirty="0"/>
              <a:t> </a:t>
            </a:r>
            <a:r>
              <a:rPr lang="it-IT" sz="1800" dirty="0" err="1"/>
              <a:t>produced</a:t>
            </a:r>
            <a:r>
              <a:rPr lang="it-IT" sz="1800" dirty="0"/>
              <a:t> </a:t>
            </a:r>
            <a:r>
              <a:rPr lang="it-IT" sz="1800" dirty="0" err="1"/>
              <a:t>directly</a:t>
            </a:r>
            <a:r>
              <a:rPr lang="it-IT" sz="1800" dirty="0"/>
              <a:t> by the </a:t>
            </a:r>
            <a:r>
              <a:rPr lang="it-IT" sz="1800" dirty="0" err="1"/>
              <a:t>terrifying</a:t>
            </a:r>
            <a:r>
              <a:rPr lang="it-IT" sz="1800" dirty="0"/>
              <a:t> cause, so </a:t>
            </a:r>
            <a:r>
              <a:rPr lang="it-IT" sz="1800" dirty="0" err="1"/>
              <a:t>that</a:t>
            </a:r>
            <a:r>
              <a:rPr lang="it-IT" sz="1800" dirty="0"/>
              <a:t> the </a:t>
            </a:r>
            <a:r>
              <a:rPr lang="it-IT" sz="1800" dirty="0" err="1"/>
              <a:t>emotion</a:t>
            </a:r>
            <a:r>
              <a:rPr lang="it-IT" sz="1800" dirty="0"/>
              <a:t> </a:t>
            </a:r>
            <a:r>
              <a:rPr lang="it-IT" sz="1800" dirty="0" err="1"/>
              <a:t>consists</a:t>
            </a:r>
            <a:r>
              <a:rPr lang="it-IT" sz="1800" dirty="0"/>
              <a:t> </a:t>
            </a:r>
            <a:r>
              <a:rPr lang="it-IT" sz="1800" dirty="0" err="1"/>
              <a:t>exclusively</a:t>
            </a:r>
            <a:r>
              <a:rPr lang="it-IT" sz="1800" dirty="0"/>
              <a:t> of the </a:t>
            </a:r>
            <a:r>
              <a:rPr lang="it-IT" sz="1800" dirty="0" err="1"/>
              <a:t>functional</a:t>
            </a:r>
            <a:r>
              <a:rPr lang="it-IT" sz="1800" dirty="0"/>
              <a:t> </a:t>
            </a:r>
            <a:r>
              <a:rPr lang="it-IT" sz="1800" dirty="0" err="1"/>
              <a:t>disturbances</a:t>
            </a:r>
            <a:r>
              <a:rPr lang="it-IT" sz="1800" dirty="0"/>
              <a:t> in </a:t>
            </a:r>
            <a:r>
              <a:rPr lang="it-IT" sz="1800" dirty="0" err="1"/>
              <a:t>my</a:t>
            </a:r>
            <a:r>
              <a:rPr lang="it-IT" sz="1800" dirty="0"/>
              <a:t> body? …</a:t>
            </a:r>
          </a:p>
          <a:p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have</a:t>
            </a:r>
            <a:r>
              <a:rPr lang="it-IT" sz="1800" dirty="0"/>
              <a:t> … no </a:t>
            </a:r>
            <a:r>
              <a:rPr lang="it-IT" sz="1800" dirty="0" err="1"/>
              <a:t>absolute</a:t>
            </a:r>
            <a:r>
              <a:rPr lang="it-IT" sz="1800" dirty="0"/>
              <a:t> and immediate </a:t>
            </a:r>
            <a:r>
              <a:rPr lang="it-IT" sz="1800" dirty="0" err="1"/>
              <a:t>means</a:t>
            </a:r>
            <a:r>
              <a:rPr lang="it-IT" sz="1800" dirty="0"/>
              <a:t> of </a:t>
            </a:r>
            <a:r>
              <a:rPr lang="it-IT" sz="1800" dirty="0" err="1"/>
              <a:t>determining</a:t>
            </a:r>
            <a:r>
              <a:rPr lang="it-IT" sz="1800" dirty="0"/>
              <a:t> </a:t>
            </a:r>
            <a:r>
              <a:rPr lang="it-IT" sz="1800" dirty="0" err="1"/>
              <a:t>whether</a:t>
            </a:r>
            <a:r>
              <a:rPr lang="it-IT" sz="1800" dirty="0"/>
              <a:t> a </a:t>
            </a:r>
            <a:r>
              <a:rPr lang="it-IT" sz="1800" dirty="0" err="1"/>
              <a:t>sensation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of a </a:t>
            </a:r>
            <a:r>
              <a:rPr lang="it-IT" sz="1800" dirty="0" err="1"/>
              <a:t>psychical</a:t>
            </a:r>
            <a:r>
              <a:rPr lang="it-IT" sz="1800" dirty="0"/>
              <a:t> or </a:t>
            </a:r>
            <a:r>
              <a:rPr lang="it-IT" sz="1800" dirty="0" err="1"/>
              <a:t>bodily</a:t>
            </a:r>
            <a:r>
              <a:rPr lang="it-IT" sz="1800" dirty="0"/>
              <a:t> </a:t>
            </a:r>
            <a:r>
              <a:rPr lang="it-IT" sz="1800" dirty="0" err="1"/>
              <a:t>character</a:t>
            </a:r>
            <a:r>
              <a:rPr lang="it-IT" sz="1800" dirty="0"/>
              <a:t>. …</a:t>
            </a:r>
            <a:r>
              <a:rPr lang="it-IT" sz="1800" dirty="0" err="1"/>
              <a:t>Without</a:t>
            </a:r>
            <a:r>
              <a:rPr lang="it-IT" sz="1800" dirty="0"/>
              <a:t> </a:t>
            </a:r>
            <a:r>
              <a:rPr lang="it-IT" sz="1800" dirty="0" err="1"/>
              <a:t>doubt</a:t>
            </a:r>
            <a:r>
              <a:rPr lang="it-IT" sz="1800" dirty="0"/>
              <a:t>, the </a:t>
            </a:r>
            <a:r>
              <a:rPr lang="it-IT" sz="1800" dirty="0" err="1"/>
              <a:t>mother</a:t>
            </a:r>
            <a:r>
              <a:rPr lang="it-IT" sz="1800" dirty="0"/>
              <a:t> </a:t>
            </a:r>
            <a:r>
              <a:rPr lang="it-IT" sz="1800" dirty="0" err="1"/>
              <a:t>who</a:t>
            </a:r>
            <a:r>
              <a:rPr lang="it-IT" sz="1800" dirty="0"/>
              <a:t> </a:t>
            </a:r>
            <a:r>
              <a:rPr lang="it-IT" sz="1800" dirty="0" err="1"/>
              <a:t>sorrows</a:t>
            </a:r>
            <a:r>
              <a:rPr lang="it-IT" sz="1800" dirty="0"/>
              <a:t> over </a:t>
            </a:r>
            <a:r>
              <a:rPr lang="it-IT" sz="1800" dirty="0" err="1"/>
              <a:t>her</a:t>
            </a:r>
            <a:r>
              <a:rPr lang="it-IT" sz="1800" dirty="0"/>
              <a:t> dead </a:t>
            </a:r>
            <a:r>
              <a:rPr lang="it-IT" sz="1800" dirty="0" err="1"/>
              <a:t>child</a:t>
            </a:r>
            <a:r>
              <a:rPr lang="it-IT" sz="1800" dirty="0"/>
              <a:t> </a:t>
            </a:r>
            <a:r>
              <a:rPr lang="it-IT" sz="1800" dirty="0" err="1"/>
              <a:t>would</a:t>
            </a:r>
            <a:r>
              <a:rPr lang="it-IT" sz="1800" dirty="0"/>
              <a:t> </a:t>
            </a:r>
            <a:r>
              <a:rPr lang="it-IT" sz="1800" dirty="0" err="1"/>
              <a:t>resist</a:t>
            </a:r>
            <a:r>
              <a:rPr lang="it-IT" sz="1800" dirty="0"/>
              <a:t>, </a:t>
            </a:r>
            <a:r>
              <a:rPr lang="it-IT" sz="1800" dirty="0" err="1"/>
              <a:t>probably</a:t>
            </a:r>
            <a:r>
              <a:rPr lang="it-IT" sz="1800" dirty="0"/>
              <a:t> </a:t>
            </a:r>
            <a:r>
              <a:rPr lang="it-IT" sz="1800" dirty="0" err="1"/>
              <a:t>even</a:t>
            </a:r>
            <a:r>
              <a:rPr lang="it-IT" sz="1800" dirty="0"/>
              <a:t> </a:t>
            </a:r>
            <a:r>
              <a:rPr lang="it-IT" sz="1800" dirty="0" err="1"/>
              <a:t>become</a:t>
            </a:r>
            <a:r>
              <a:rPr lang="it-IT" sz="1800" dirty="0"/>
              <a:t> </a:t>
            </a:r>
            <a:r>
              <a:rPr lang="it-IT" sz="1800" dirty="0" err="1"/>
              <a:t>indignant</a:t>
            </a:r>
            <a:r>
              <a:rPr lang="it-IT" sz="1800" dirty="0"/>
              <a:t>, </a:t>
            </a:r>
            <a:r>
              <a:rPr lang="it-IT" sz="1800" dirty="0" err="1"/>
              <a:t>if</a:t>
            </a:r>
            <a:r>
              <a:rPr lang="it-IT" sz="1800" dirty="0"/>
              <a:t> </a:t>
            </a:r>
            <a:r>
              <a:rPr lang="it-IT" sz="1800" dirty="0" err="1"/>
              <a:t>anyone</a:t>
            </a:r>
            <a:r>
              <a:rPr lang="it-IT" sz="1800" dirty="0"/>
              <a:t> </a:t>
            </a:r>
            <a:r>
              <a:rPr lang="it-IT" sz="1800" dirty="0" err="1"/>
              <a:t>were</a:t>
            </a:r>
            <a:r>
              <a:rPr lang="it-IT" sz="1800" dirty="0"/>
              <a:t> to </a:t>
            </a:r>
            <a:r>
              <a:rPr lang="it-IT" sz="1800" dirty="0" err="1"/>
              <a:t>say</a:t>
            </a:r>
            <a:r>
              <a:rPr lang="it-IT" sz="1800" dirty="0"/>
              <a:t> to </a:t>
            </a:r>
            <a:r>
              <a:rPr lang="it-IT" sz="1800" dirty="0" err="1"/>
              <a:t>her</a:t>
            </a:r>
            <a:r>
              <a:rPr lang="it-IT" sz="1800" dirty="0"/>
              <a:t>,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what</a:t>
            </a:r>
            <a:r>
              <a:rPr lang="it-IT" sz="1800" dirty="0"/>
              <a:t> </a:t>
            </a:r>
            <a:r>
              <a:rPr lang="it-IT" sz="1800" dirty="0" err="1"/>
              <a:t>she</a:t>
            </a:r>
            <a:r>
              <a:rPr lang="it-IT" sz="1800" dirty="0"/>
              <a:t> </a:t>
            </a:r>
            <a:r>
              <a:rPr lang="it-IT" sz="1800" dirty="0" err="1"/>
              <a:t>feels</a:t>
            </a:r>
            <a:r>
              <a:rPr lang="it-IT" sz="1800" dirty="0"/>
              <a:t>, </a:t>
            </a:r>
            <a:r>
              <a:rPr lang="it-IT" sz="1800" dirty="0" err="1"/>
              <a:t>is</a:t>
            </a:r>
            <a:r>
              <a:rPr lang="it-IT" sz="1800" dirty="0"/>
              <a:t> the </a:t>
            </a:r>
            <a:r>
              <a:rPr lang="it-IT" sz="1800" dirty="0" err="1"/>
              <a:t>exhaustion</a:t>
            </a:r>
            <a:r>
              <a:rPr lang="it-IT" sz="1800" dirty="0"/>
              <a:t> and </a:t>
            </a:r>
            <a:r>
              <a:rPr lang="it-IT" sz="1800" dirty="0" err="1"/>
              <a:t>inertness</a:t>
            </a:r>
            <a:r>
              <a:rPr lang="it-IT" sz="1800" dirty="0"/>
              <a:t> of </a:t>
            </a:r>
            <a:r>
              <a:rPr lang="it-IT" sz="1800" dirty="0" err="1"/>
              <a:t>her</a:t>
            </a:r>
            <a:r>
              <a:rPr lang="it-IT" sz="1800" dirty="0"/>
              <a:t> </a:t>
            </a:r>
            <a:r>
              <a:rPr lang="it-IT" sz="1800" dirty="0" err="1"/>
              <a:t>muscles</a:t>
            </a:r>
            <a:r>
              <a:rPr lang="it-IT" sz="1800" dirty="0"/>
              <a:t>, the </a:t>
            </a:r>
            <a:r>
              <a:rPr lang="it-IT" sz="1800" dirty="0" err="1"/>
              <a:t>numbness</a:t>
            </a:r>
            <a:r>
              <a:rPr lang="it-IT" sz="1800" dirty="0"/>
              <a:t> in </a:t>
            </a:r>
            <a:r>
              <a:rPr lang="it-IT" sz="1800" dirty="0" err="1"/>
              <a:t>her</a:t>
            </a:r>
            <a:r>
              <a:rPr lang="it-IT" sz="1800" dirty="0"/>
              <a:t> </a:t>
            </a:r>
            <a:r>
              <a:rPr lang="it-IT" sz="1800" dirty="0" err="1"/>
              <a:t>bloodless</a:t>
            </a:r>
            <a:r>
              <a:rPr lang="it-IT" sz="1800" dirty="0"/>
              <a:t> </a:t>
            </a:r>
            <a:r>
              <a:rPr lang="it-IT" sz="1800" dirty="0" err="1"/>
              <a:t>skin</a:t>
            </a:r>
            <a:r>
              <a:rPr lang="it-IT" sz="1800" dirty="0"/>
              <a:t>, the </a:t>
            </a:r>
            <a:r>
              <a:rPr lang="it-IT" sz="1800" dirty="0" err="1"/>
              <a:t>lack</a:t>
            </a:r>
            <a:r>
              <a:rPr lang="it-IT" sz="1800" dirty="0"/>
              <a:t> of </a:t>
            </a:r>
            <a:r>
              <a:rPr lang="it-IT" sz="1800" dirty="0" err="1"/>
              <a:t>mental</a:t>
            </a:r>
            <a:r>
              <a:rPr lang="it-IT" sz="1800" dirty="0"/>
              <a:t> </a:t>
            </a:r>
            <a:r>
              <a:rPr lang="it-IT" sz="1800" dirty="0" err="1"/>
              <a:t>power</a:t>
            </a:r>
            <a:r>
              <a:rPr lang="it-IT" sz="1800" dirty="0"/>
              <a:t> for </a:t>
            </a:r>
            <a:r>
              <a:rPr lang="it-IT" sz="1800" dirty="0" err="1"/>
              <a:t>clear</a:t>
            </a:r>
            <a:r>
              <a:rPr lang="it-IT" sz="1800" dirty="0"/>
              <a:t> and </a:t>
            </a:r>
            <a:r>
              <a:rPr lang="it-IT" sz="1800" dirty="0" err="1"/>
              <a:t>rapid</a:t>
            </a:r>
            <a:r>
              <a:rPr lang="it-IT" sz="1800" dirty="0"/>
              <a:t> </a:t>
            </a:r>
            <a:r>
              <a:rPr lang="it-IT" sz="1800" dirty="0" err="1"/>
              <a:t>thought</a:t>
            </a:r>
            <a:r>
              <a:rPr lang="it-IT" sz="1800" dirty="0"/>
              <a:t>[2] ... </a:t>
            </a:r>
            <a:r>
              <a:rPr lang="it-IT" sz="1800" dirty="0" err="1"/>
              <a:t>There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no </a:t>
            </a:r>
            <a:r>
              <a:rPr lang="it-IT" sz="1800" dirty="0" err="1"/>
              <a:t>reason</a:t>
            </a:r>
            <a:r>
              <a:rPr lang="it-IT" sz="1800" dirty="0"/>
              <a:t>, </a:t>
            </a:r>
            <a:r>
              <a:rPr lang="it-IT" sz="1800" dirty="0" err="1"/>
              <a:t>however</a:t>
            </a:r>
            <a:r>
              <a:rPr lang="it-IT" sz="1800" dirty="0"/>
              <a:t>, for </a:t>
            </a:r>
            <a:r>
              <a:rPr lang="it-IT" sz="1800" dirty="0" err="1"/>
              <a:t>her</a:t>
            </a:r>
            <a:r>
              <a:rPr lang="it-IT" sz="1800" dirty="0"/>
              <a:t> to be </a:t>
            </a:r>
            <a:r>
              <a:rPr lang="it-IT" sz="1800" dirty="0" err="1"/>
              <a:t>indignant</a:t>
            </a:r>
            <a:r>
              <a:rPr lang="it-IT" sz="1800" dirty="0"/>
              <a:t>, for </a:t>
            </a:r>
            <a:r>
              <a:rPr lang="it-IT" sz="1800" dirty="0" err="1"/>
              <a:t>her</a:t>
            </a:r>
            <a:r>
              <a:rPr lang="it-IT" sz="1800" dirty="0"/>
              <a:t> feeling </a:t>
            </a:r>
            <a:r>
              <a:rPr lang="it-IT" sz="1800" dirty="0" err="1"/>
              <a:t>is</a:t>
            </a:r>
            <a:r>
              <a:rPr lang="it-IT" sz="1800" dirty="0"/>
              <a:t> just </a:t>
            </a:r>
            <a:r>
              <a:rPr lang="it-IT" sz="1800" dirty="0" err="1"/>
              <a:t>as</a:t>
            </a:r>
            <a:r>
              <a:rPr lang="it-IT" sz="1800" dirty="0"/>
              <a:t> strong, </a:t>
            </a:r>
            <a:r>
              <a:rPr lang="it-IT" sz="1800" dirty="0" err="1"/>
              <a:t>as</a:t>
            </a:r>
            <a:r>
              <a:rPr lang="it-IT" sz="1800" dirty="0"/>
              <a:t> </a:t>
            </a:r>
            <a:r>
              <a:rPr lang="it-IT" sz="1800" dirty="0" err="1"/>
              <a:t>deep</a:t>
            </a:r>
            <a:r>
              <a:rPr lang="it-IT" sz="1800" dirty="0"/>
              <a:t> and pure, </a:t>
            </a:r>
            <a:r>
              <a:rPr lang="it-IT" sz="1800" dirty="0" err="1"/>
              <a:t>whether</a:t>
            </a:r>
            <a:r>
              <a:rPr lang="it-IT" sz="1800" dirty="0"/>
              <a:t>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springs</a:t>
            </a:r>
            <a:r>
              <a:rPr lang="it-IT" sz="1800" dirty="0"/>
              <a:t> from the </a:t>
            </a:r>
            <a:r>
              <a:rPr lang="it-IT" sz="1800" dirty="0" err="1"/>
              <a:t>one</a:t>
            </a:r>
            <a:r>
              <a:rPr lang="it-IT" sz="1800" dirty="0"/>
              <a:t>, or the </a:t>
            </a:r>
            <a:r>
              <a:rPr lang="it-IT" sz="1800" dirty="0" err="1"/>
              <a:t>other</a:t>
            </a:r>
            <a:r>
              <a:rPr lang="it-IT" sz="1800" dirty="0"/>
              <a:t> source. </a:t>
            </a:r>
            <a:r>
              <a:rPr lang="it-IT" sz="1800" dirty="0" err="1"/>
              <a:t>But</a:t>
            </a:r>
            <a:r>
              <a:rPr lang="it-IT" sz="1800" dirty="0"/>
              <a:t>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cannot</a:t>
            </a:r>
            <a:r>
              <a:rPr lang="it-IT" sz="1800" dirty="0"/>
              <a:t> </a:t>
            </a:r>
            <a:r>
              <a:rPr lang="it-IT" sz="1800" dirty="0" err="1"/>
              <a:t>exist</a:t>
            </a:r>
            <a:r>
              <a:rPr lang="it-IT" sz="1800" dirty="0"/>
              <a:t> </a:t>
            </a:r>
            <a:r>
              <a:rPr lang="it-IT" sz="1800" dirty="0" err="1"/>
              <a:t>without</a:t>
            </a:r>
            <a:r>
              <a:rPr lang="it-IT" sz="1800" dirty="0"/>
              <a:t> </a:t>
            </a:r>
            <a:r>
              <a:rPr lang="it-IT" sz="1800" dirty="0" err="1"/>
              <a:t>its</a:t>
            </a:r>
            <a:r>
              <a:rPr lang="it-IT" sz="1800" dirty="0"/>
              <a:t> </a:t>
            </a:r>
            <a:r>
              <a:rPr lang="it-IT" sz="1800" dirty="0" err="1"/>
              <a:t>bodily</a:t>
            </a:r>
            <a:r>
              <a:rPr lang="it-IT" sz="1800" dirty="0"/>
              <a:t> </a:t>
            </a:r>
            <a:r>
              <a:rPr lang="it-IT" sz="1800" dirty="0" err="1"/>
              <a:t>attributes</a:t>
            </a:r>
            <a:r>
              <a:rPr lang="it-IT" sz="1800" dirty="0"/>
              <a:t>.</a:t>
            </a:r>
          </a:p>
          <a:p>
            <a:r>
              <a:rPr lang="it-IT" sz="1800" dirty="0" err="1"/>
              <a:t>If</a:t>
            </a:r>
            <a:r>
              <a:rPr lang="it-IT" sz="1800" dirty="0"/>
              <a:t> from </a:t>
            </a:r>
            <a:r>
              <a:rPr lang="it-IT" sz="1800" dirty="0" err="1"/>
              <a:t>one</a:t>
            </a:r>
            <a:r>
              <a:rPr lang="it-IT" sz="1800" dirty="0"/>
              <a:t> </a:t>
            </a:r>
            <a:r>
              <a:rPr lang="it-IT" sz="1800" dirty="0" err="1"/>
              <a:t>terrified</a:t>
            </a:r>
            <a:r>
              <a:rPr lang="it-IT" sz="1800" dirty="0"/>
              <a:t> the </a:t>
            </a:r>
            <a:r>
              <a:rPr lang="it-IT" sz="1800" dirty="0" err="1"/>
              <a:t>accompanying</a:t>
            </a:r>
            <a:r>
              <a:rPr lang="it-IT" sz="1800" dirty="0"/>
              <a:t> </a:t>
            </a:r>
            <a:r>
              <a:rPr lang="it-IT" sz="1800" dirty="0" err="1"/>
              <a:t>bodily</a:t>
            </a:r>
            <a:r>
              <a:rPr lang="it-IT" sz="1800" dirty="0"/>
              <a:t> </a:t>
            </a:r>
            <a:r>
              <a:rPr lang="it-IT" sz="1800" dirty="0" err="1"/>
              <a:t>symptoms</a:t>
            </a:r>
            <a:r>
              <a:rPr lang="it-IT" sz="1800" dirty="0"/>
              <a:t> are </a:t>
            </a:r>
            <a:r>
              <a:rPr lang="it-IT" sz="1800" dirty="0" err="1"/>
              <a:t>removed</a:t>
            </a:r>
            <a:r>
              <a:rPr lang="it-IT" sz="1800" dirty="0"/>
              <a:t>, the </a:t>
            </a:r>
            <a:r>
              <a:rPr lang="it-IT" sz="1800" dirty="0" err="1"/>
              <a:t>pulse</a:t>
            </a:r>
            <a:r>
              <a:rPr lang="it-IT" sz="1800" dirty="0"/>
              <a:t> </a:t>
            </a:r>
            <a:r>
              <a:rPr lang="it-IT" sz="1800" dirty="0" err="1"/>
              <a:t>permitted</a:t>
            </a:r>
            <a:r>
              <a:rPr lang="it-IT" sz="1800" dirty="0"/>
              <a:t> to beat </a:t>
            </a:r>
            <a:r>
              <a:rPr lang="it-IT" sz="1800" dirty="0" err="1"/>
              <a:t>quietly</a:t>
            </a:r>
            <a:r>
              <a:rPr lang="it-IT" sz="1800" dirty="0"/>
              <a:t>, the </a:t>
            </a:r>
            <a:r>
              <a:rPr lang="it-IT" sz="1800" dirty="0" err="1"/>
              <a:t>glance</a:t>
            </a:r>
            <a:r>
              <a:rPr lang="it-IT" sz="1800" dirty="0"/>
              <a:t> to </a:t>
            </a:r>
            <a:r>
              <a:rPr lang="it-IT" sz="1800" dirty="0" err="1"/>
              <a:t>become</a:t>
            </a:r>
            <a:r>
              <a:rPr lang="it-IT" sz="1800" dirty="0"/>
              <a:t> </a:t>
            </a:r>
            <a:r>
              <a:rPr lang="it-IT" sz="1800" dirty="0" err="1"/>
              <a:t>firm</a:t>
            </a:r>
            <a:r>
              <a:rPr lang="it-IT" sz="1800" dirty="0"/>
              <a:t>, the color </a:t>
            </a:r>
            <a:r>
              <a:rPr lang="it-IT" sz="1800" dirty="0" err="1"/>
              <a:t>natural</a:t>
            </a:r>
            <a:r>
              <a:rPr lang="it-IT" sz="1800" dirty="0"/>
              <a:t>, the </a:t>
            </a:r>
            <a:r>
              <a:rPr lang="it-IT" sz="1800" dirty="0" err="1"/>
              <a:t>movements</a:t>
            </a:r>
            <a:r>
              <a:rPr lang="it-IT" sz="1800" dirty="0"/>
              <a:t> </a:t>
            </a:r>
            <a:r>
              <a:rPr lang="it-IT" sz="1800" dirty="0" err="1"/>
              <a:t>rapid</a:t>
            </a:r>
            <a:r>
              <a:rPr lang="it-IT" sz="1800" dirty="0"/>
              <a:t> and </a:t>
            </a:r>
            <a:r>
              <a:rPr lang="it-IT" sz="1800" dirty="0" err="1"/>
              <a:t>secure</a:t>
            </a:r>
            <a:r>
              <a:rPr lang="it-IT" sz="1800" dirty="0"/>
              <a:t>, the </a:t>
            </a:r>
            <a:r>
              <a:rPr lang="it-IT" sz="1800" dirty="0" err="1"/>
              <a:t>speech</a:t>
            </a:r>
            <a:r>
              <a:rPr lang="it-IT" sz="1800" dirty="0"/>
              <a:t> strong, the </a:t>
            </a:r>
            <a:r>
              <a:rPr lang="it-IT" sz="1800" dirty="0" err="1"/>
              <a:t>thoughts</a:t>
            </a:r>
            <a:r>
              <a:rPr lang="it-IT" sz="1800" dirty="0"/>
              <a:t> </a:t>
            </a:r>
            <a:r>
              <a:rPr lang="it-IT" sz="1800" dirty="0" err="1"/>
              <a:t>clear</a:t>
            </a:r>
            <a:r>
              <a:rPr lang="it-IT" sz="1800" dirty="0"/>
              <a:t>, -- </a:t>
            </a:r>
            <a:r>
              <a:rPr lang="it-IT" sz="1800" dirty="0" err="1"/>
              <a:t>what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there</a:t>
            </a:r>
            <a:r>
              <a:rPr lang="it-IT" sz="1800" dirty="0"/>
              <a:t> </a:t>
            </a:r>
            <a:r>
              <a:rPr lang="it-IT" sz="1800" dirty="0" err="1"/>
              <a:t>left</a:t>
            </a:r>
            <a:r>
              <a:rPr lang="it-IT" sz="1800" dirty="0"/>
              <a:t> of </a:t>
            </a:r>
            <a:r>
              <a:rPr lang="it-IT" sz="1800" dirty="0" err="1"/>
              <a:t>his</a:t>
            </a:r>
            <a:r>
              <a:rPr lang="it-IT" sz="1800" dirty="0"/>
              <a:t> </a:t>
            </a:r>
            <a:r>
              <a:rPr lang="it-IT" sz="1800" dirty="0" err="1"/>
              <a:t>terror</a:t>
            </a:r>
            <a:r>
              <a:rPr lang="it-IT" sz="1800" dirty="0"/>
              <a:t>?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/>
              <a:t>Carl Lang 1885</a:t>
            </a:r>
          </a:p>
        </p:txBody>
      </p:sp>
    </p:spTree>
    <p:extLst>
      <p:ext uri="{BB962C8B-B14F-4D97-AF65-F5344CB8AC3E}">
        <p14:creationId xmlns:p14="http://schemas.microsoft.com/office/powerpoint/2010/main" val="253076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id="{D0A7B194-9DEB-8F4E-9912-98B35236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913"/>
            <a:ext cx="914400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1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EAA73D-8173-A141-BC21-D42BB7A9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3" y="95998"/>
            <a:ext cx="7886700" cy="882995"/>
          </a:xfrm>
        </p:spPr>
        <p:txBody>
          <a:bodyPr/>
          <a:lstStyle/>
          <a:p>
            <a:r>
              <a:rPr lang="it-IT" dirty="0" err="1"/>
              <a:t>Depression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901BBA-A2F7-8644-8839-A344FE7CE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3" y="818145"/>
            <a:ext cx="8722895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Depression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common </a:t>
            </a:r>
            <a:r>
              <a:rPr lang="it-IT" dirty="0" err="1"/>
              <a:t>mental</a:t>
            </a:r>
            <a:r>
              <a:rPr lang="it-IT" dirty="0"/>
              <a:t> </a:t>
            </a:r>
            <a:r>
              <a:rPr lang="it-IT" dirty="0" err="1"/>
              <a:t>disorder</a:t>
            </a:r>
            <a:r>
              <a:rPr lang="it-IT" dirty="0"/>
              <a:t>, </a:t>
            </a:r>
            <a:r>
              <a:rPr lang="it-IT" dirty="0" err="1"/>
              <a:t>characterized</a:t>
            </a:r>
            <a:r>
              <a:rPr lang="it-IT" dirty="0"/>
              <a:t> by </a:t>
            </a:r>
            <a:r>
              <a:rPr lang="it-IT" dirty="0" err="1"/>
              <a:t>persistent</a:t>
            </a:r>
            <a:r>
              <a:rPr lang="it-IT" dirty="0"/>
              <a:t> </a:t>
            </a:r>
            <a:r>
              <a:rPr lang="it-IT" dirty="0" err="1"/>
              <a:t>sadness</a:t>
            </a:r>
            <a:r>
              <a:rPr lang="it-IT" dirty="0"/>
              <a:t> and a </a:t>
            </a:r>
            <a:r>
              <a:rPr lang="it-IT" dirty="0" err="1"/>
              <a:t>loss</a:t>
            </a:r>
            <a:r>
              <a:rPr lang="it-IT" dirty="0"/>
              <a:t> of </a:t>
            </a:r>
            <a:r>
              <a:rPr lang="it-IT" dirty="0" err="1"/>
              <a:t>interest</a:t>
            </a:r>
            <a:r>
              <a:rPr lang="it-IT" dirty="0"/>
              <a:t> in </a:t>
            </a:r>
            <a:r>
              <a:rPr lang="it-IT" dirty="0" err="1"/>
              <a:t>activities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normally</a:t>
            </a:r>
            <a:r>
              <a:rPr lang="it-IT" dirty="0"/>
              <a:t> </a:t>
            </a:r>
            <a:r>
              <a:rPr lang="it-IT" dirty="0" err="1"/>
              <a:t>enjoy</a:t>
            </a:r>
            <a:r>
              <a:rPr lang="it-IT" dirty="0"/>
              <a:t>, </a:t>
            </a:r>
            <a:r>
              <a:rPr lang="it-IT" dirty="0" err="1"/>
              <a:t>accompanied</a:t>
            </a:r>
            <a:r>
              <a:rPr lang="it-IT" dirty="0"/>
              <a:t> by an </a:t>
            </a:r>
            <a:r>
              <a:rPr lang="it-IT" dirty="0" err="1"/>
              <a:t>inability</a:t>
            </a:r>
            <a:r>
              <a:rPr lang="it-IT" dirty="0"/>
              <a:t> to </a:t>
            </a:r>
            <a:r>
              <a:rPr lang="it-IT" dirty="0" err="1"/>
              <a:t>carry</a:t>
            </a:r>
            <a:r>
              <a:rPr lang="it-IT" dirty="0"/>
              <a:t> out </a:t>
            </a:r>
            <a:r>
              <a:rPr lang="it-IT" dirty="0" err="1"/>
              <a:t>daily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, for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weeks. In </a:t>
            </a:r>
            <a:r>
              <a:rPr lang="it-IT" dirty="0" err="1"/>
              <a:t>addition</a:t>
            </a:r>
            <a:r>
              <a:rPr lang="it-IT" dirty="0"/>
              <a:t>, </a:t>
            </a:r>
            <a:r>
              <a:rPr lang="it-IT" dirty="0" err="1"/>
              <a:t>people</a:t>
            </a:r>
            <a:r>
              <a:rPr lang="it-IT" dirty="0"/>
              <a:t> with </a:t>
            </a:r>
            <a:r>
              <a:rPr lang="it-IT" dirty="0" err="1"/>
              <a:t>depression</a:t>
            </a:r>
            <a:r>
              <a:rPr lang="it-IT" dirty="0"/>
              <a:t> </a:t>
            </a:r>
            <a:r>
              <a:rPr lang="it-IT" dirty="0" err="1"/>
              <a:t>normally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several</a:t>
            </a:r>
            <a:r>
              <a:rPr lang="it-IT" dirty="0"/>
              <a:t> of the </a:t>
            </a:r>
            <a:r>
              <a:rPr lang="it-IT" dirty="0" err="1"/>
              <a:t>following</a:t>
            </a:r>
            <a:r>
              <a:rPr lang="it-IT" dirty="0"/>
              <a:t>: a </a:t>
            </a:r>
            <a:r>
              <a:rPr lang="it-IT" dirty="0" err="1"/>
              <a:t>loss</a:t>
            </a:r>
            <a:r>
              <a:rPr lang="it-IT" dirty="0"/>
              <a:t> of </a:t>
            </a:r>
            <a:r>
              <a:rPr lang="it-IT" dirty="0" err="1"/>
              <a:t>energy</a:t>
            </a:r>
            <a:r>
              <a:rPr lang="it-IT" dirty="0"/>
              <a:t>; a </a:t>
            </a:r>
            <a:r>
              <a:rPr lang="it-IT" dirty="0" err="1"/>
              <a:t>change</a:t>
            </a:r>
            <a:r>
              <a:rPr lang="it-IT" dirty="0"/>
              <a:t> in appetite; sleeping more or </a:t>
            </a:r>
            <a:r>
              <a:rPr lang="it-IT" dirty="0" err="1"/>
              <a:t>less</a:t>
            </a:r>
            <a:r>
              <a:rPr lang="it-IT" dirty="0"/>
              <a:t>; </a:t>
            </a:r>
            <a:r>
              <a:rPr lang="it-IT" dirty="0" err="1"/>
              <a:t>anxiety</a:t>
            </a:r>
            <a:r>
              <a:rPr lang="it-IT" dirty="0"/>
              <a:t>; </a:t>
            </a: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concentration</a:t>
            </a:r>
            <a:r>
              <a:rPr lang="it-IT" dirty="0"/>
              <a:t>; </a:t>
            </a:r>
            <a:r>
              <a:rPr lang="it-IT" dirty="0" err="1"/>
              <a:t>indecisiveness</a:t>
            </a:r>
            <a:r>
              <a:rPr lang="it-IT" dirty="0"/>
              <a:t>; </a:t>
            </a:r>
            <a:r>
              <a:rPr lang="it-IT" dirty="0" err="1"/>
              <a:t>restlessness</a:t>
            </a:r>
            <a:r>
              <a:rPr lang="it-IT" dirty="0"/>
              <a:t>; feelings of </a:t>
            </a:r>
            <a:r>
              <a:rPr lang="it-IT" dirty="0" err="1"/>
              <a:t>worthlessness</a:t>
            </a:r>
            <a:r>
              <a:rPr lang="it-IT" dirty="0"/>
              <a:t>, </a:t>
            </a:r>
            <a:r>
              <a:rPr lang="it-IT" dirty="0" err="1"/>
              <a:t>guilt</a:t>
            </a:r>
            <a:r>
              <a:rPr lang="it-IT" dirty="0"/>
              <a:t>, or </a:t>
            </a:r>
            <a:r>
              <a:rPr lang="it-IT" dirty="0" err="1"/>
              <a:t>hopelessness</a:t>
            </a:r>
            <a:r>
              <a:rPr lang="it-IT" dirty="0"/>
              <a:t>; and </a:t>
            </a:r>
            <a:r>
              <a:rPr lang="it-IT" dirty="0" err="1"/>
              <a:t>thoughts</a:t>
            </a:r>
            <a:r>
              <a:rPr lang="it-IT" dirty="0"/>
              <a:t> of self-</a:t>
            </a:r>
            <a:r>
              <a:rPr lang="it-IT" dirty="0" err="1"/>
              <a:t>harm</a:t>
            </a:r>
            <a:r>
              <a:rPr lang="it-IT" dirty="0"/>
              <a:t> or suicide.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DSM-5 </a:t>
            </a:r>
            <a:r>
              <a:rPr lang="it-IT" dirty="0" err="1"/>
              <a:t>symptoms</a:t>
            </a:r>
            <a:r>
              <a:rPr lang="it-IT" dirty="0"/>
              <a:t> of mania:</a:t>
            </a:r>
          </a:p>
          <a:p>
            <a:pPr marL="0" indent="0">
              <a:buNone/>
            </a:pPr>
            <a:r>
              <a:rPr lang="it-IT" dirty="0"/>
              <a:t>1. </a:t>
            </a:r>
            <a:r>
              <a:rPr lang="it-IT" dirty="0" err="1"/>
              <a:t>Depressed</a:t>
            </a:r>
            <a:r>
              <a:rPr lang="it-IT" dirty="0"/>
              <a:t> mood </a:t>
            </a:r>
            <a:r>
              <a:rPr lang="it-IT" dirty="0" err="1"/>
              <a:t>most</a:t>
            </a:r>
            <a:r>
              <a:rPr lang="it-IT" dirty="0"/>
              <a:t> of the </a:t>
            </a:r>
            <a:r>
              <a:rPr lang="it-IT" dirty="0" err="1"/>
              <a:t>day</a:t>
            </a:r>
            <a:r>
              <a:rPr lang="it-IT" dirty="0"/>
              <a:t>, </a:t>
            </a:r>
            <a:r>
              <a:rPr lang="it-IT" dirty="0" err="1"/>
              <a:t>nearly</a:t>
            </a:r>
            <a:r>
              <a:rPr lang="it-IT" dirty="0"/>
              <a:t>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day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2. </a:t>
            </a:r>
            <a:r>
              <a:rPr lang="it-IT" dirty="0" err="1"/>
              <a:t>Markedly</a:t>
            </a:r>
            <a:r>
              <a:rPr lang="it-IT" dirty="0"/>
              <a:t> </a:t>
            </a:r>
            <a:r>
              <a:rPr lang="it-IT" dirty="0" err="1"/>
              <a:t>diminished</a:t>
            </a:r>
            <a:r>
              <a:rPr lang="it-IT" dirty="0"/>
              <a:t> </a:t>
            </a:r>
            <a:r>
              <a:rPr lang="it-IT" dirty="0" err="1"/>
              <a:t>interest</a:t>
            </a:r>
            <a:r>
              <a:rPr lang="it-IT" dirty="0"/>
              <a:t> or </a:t>
            </a:r>
            <a:r>
              <a:rPr lang="it-IT" dirty="0" err="1"/>
              <a:t>pleasure</a:t>
            </a:r>
            <a:r>
              <a:rPr lang="it-IT" dirty="0"/>
              <a:t> in </a:t>
            </a:r>
            <a:r>
              <a:rPr lang="it-IT" dirty="0" err="1"/>
              <a:t>all</a:t>
            </a:r>
            <a:r>
              <a:rPr lang="it-IT" dirty="0"/>
              <a:t>, or 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, </a:t>
            </a:r>
            <a:r>
              <a:rPr lang="it-IT" dirty="0" err="1"/>
              <a:t>activities</a:t>
            </a:r>
            <a:br>
              <a:rPr lang="it-IT" dirty="0"/>
            </a:br>
            <a:r>
              <a:rPr lang="it-IT" dirty="0"/>
              <a:t>3.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weight</a:t>
            </a:r>
            <a:r>
              <a:rPr lang="it-IT" dirty="0"/>
              <a:t> </a:t>
            </a:r>
            <a:r>
              <a:rPr lang="it-IT" dirty="0" err="1"/>
              <a:t>loss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dieting</a:t>
            </a:r>
            <a:r>
              <a:rPr lang="it-IT" dirty="0"/>
              <a:t> or </a:t>
            </a:r>
            <a:r>
              <a:rPr lang="it-IT" dirty="0" err="1"/>
              <a:t>weight</a:t>
            </a:r>
            <a:r>
              <a:rPr lang="it-IT" dirty="0"/>
              <a:t> gain, or </a:t>
            </a:r>
            <a:r>
              <a:rPr lang="it-IT" dirty="0" err="1"/>
              <a:t>decrease</a:t>
            </a:r>
            <a:r>
              <a:rPr lang="it-IT" dirty="0"/>
              <a:t> or </a:t>
            </a:r>
            <a:r>
              <a:rPr lang="it-IT" dirty="0" err="1"/>
              <a:t>increase</a:t>
            </a:r>
            <a:r>
              <a:rPr lang="it-IT" dirty="0"/>
              <a:t> in appetite </a:t>
            </a:r>
            <a:r>
              <a:rPr lang="it-IT" dirty="0" err="1"/>
              <a:t>nearly</a:t>
            </a:r>
            <a:r>
              <a:rPr lang="it-IT" dirty="0"/>
              <a:t>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day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4. A </a:t>
            </a:r>
            <a:r>
              <a:rPr lang="it-IT" dirty="0" err="1"/>
              <a:t>slowing</a:t>
            </a:r>
            <a:r>
              <a:rPr lang="it-IT" dirty="0"/>
              <a:t> down of </a:t>
            </a:r>
            <a:r>
              <a:rPr lang="it-IT" dirty="0" err="1"/>
              <a:t>thought</a:t>
            </a:r>
            <a:r>
              <a:rPr lang="it-IT" dirty="0"/>
              <a:t> and a </a:t>
            </a:r>
            <a:r>
              <a:rPr lang="it-IT" dirty="0" err="1"/>
              <a:t>reduction</a:t>
            </a:r>
            <a:r>
              <a:rPr lang="it-IT" dirty="0"/>
              <a:t> of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movement</a:t>
            </a:r>
            <a:r>
              <a:rPr lang="it-IT" dirty="0"/>
              <a:t> (</a:t>
            </a:r>
            <a:r>
              <a:rPr lang="it-IT" dirty="0" err="1"/>
              <a:t>observable</a:t>
            </a:r>
            <a:r>
              <a:rPr lang="it-IT" dirty="0"/>
              <a:t> by </a:t>
            </a:r>
            <a:r>
              <a:rPr lang="it-IT" dirty="0" err="1"/>
              <a:t>others</a:t>
            </a:r>
            <a:r>
              <a:rPr lang="it-IT" dirty="0"/>
              <a:t>…).</a:t>
            </a:r>
            <a:br>
              <a:rPr lang="it-IT" dirty="0"/>
            </a:br>
            <a:r>
              <a:rPr lang="it-IT" dirty="0"/>
              <a:t>5. </a:t>
            </a:r>
            <a:r>
              <a:rPr lang="it-IT" dirty="0" err="1"/>
              <a:t>Fatigue</a:t>
            </a:r>
            <a:r>
              <a:rPr lang="it-IT" dirty="0"/>
              <a:t> or </a:t>
            </a:r>
            <a:r>
              <a:rPr lang="it-IT" dirty="0" err="1"/>
              <a:t>loss</a:t>
            </a:r>
            <a:r>
              <a:rPr lang="it-IT" dirty="0"/>
              <a:t> of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nearly</a:t>
            </a:r>
            <a:r>
              <a:rPr lang="it-IT" dirty="0"/>
              <a:t>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day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6. Feelings of </a:t>
            </a:r>
            <a:r>
              <a:rPr lang="it-IT" dirty="0" err="1"/>
              <a:t>worthlessness</a:t>
            </a:r>
            <a:r>
              <a:rPr lang="it-IT" dirty="0"/>
              <a:t> or </a:t>
            </a:r>
            <a:r>
              <a:rPr lang="it-IT" dirty="0" err="1"/>
              <a:t>excessive</a:t>
            </a:r>
            <a:r>
              <a:rPr lang="it-IT" dirty="0"/>
              <a:t> or inappropriate </a:t>
            </a:r>
            <a:r>
              <a:rPr lang="it-IT" dirty="0" err="1"/>
              <a:t>guilt</a:t>
            </a:r>
            <a:br>
              <a:rPr lang="it-IT" dirty="0"/>
            </a:br>
            <a:r>
              <a:rPr lang="it-IT" dirty="0"/>
              <a:t>7. </a:t>
            </a:r>
            <a:r>
              <a:rPr lang="it-IT" dirty="0" err="1"/>
              <a:t>Diminished</a:t>
            </a:r>
            <a:r>
              <a:rPr lang="it-IT" dirty="0"/>
              <a:t> </a:t>
            </a:r>
            <a:r>
              <a:rPr lang="it-IT" dirty="0" err="1"/>
              <a:t>ability</a:t>
            </a:r>
            <a:r>
              <a:rPr lang="it-IT" dirty="0"/>
              <a:t> to </a:t>
            </a:r>
            <a:r>
              <a:rPr lang="it-IT" dirty="0" err="1"/>
              <a:t>think</a:t>
            </a:r>
            <a:r>
              <a:rPr lang="it-IT" dirty="0"/>
              <a:t> or concentrate, or </a:t>
            </a:r>
            <a:r>
              <a:rPr lang="it-IT" dirty="0" err="1"/>
              <a:t>indecisiveness</a:t>
            </a:r>
            <a:br>
              <a:rPr lang="it-IT" dirty="0"/>
            </a:br>
            <a:r>
              <a:rPr lang="it-IT" dirty="0"/>
              <a:t>8. </a:t>
            </a:r>
            <a:r>
              <a:rPr lang="it-IT" dirty="0" err="1"/>
              <a:t>Recurrent</a:t>
            </a:r>
            <a:r>
              <a:rPr lang="it-IT" dirty="0"/>
              <a:t> </a:t>
            </a:r>
            <a:r>
              <a:rPr lang="it-IT" dirty="0" err="1"/>
              <a:t>thoughts</a:t>
            </a:r>
            <a:r>
              <a:rPr lang="it-IT" dirty="0"/>
              <a:t> of </a:t>
            </a:r>
            <a:r>
              <a:rPr lang="it-IT" dirty="0" err="1"/>
              <a:t>death</a:t>
            </a:r>
            <a:r>
              <a:rPr lang="it-IT" dirty="0"/>
              <a:t>, </a:t>
            </a:r>
            <a:r>
              <a:rPr lang="it-IT" dirty="0" err="1"/>
              <a:t>recurrent</a:t>
            </a:r>
            <a:r>
              <a:rPr lang="it-IT" dirty="0"/>
              <a:t> </a:t>
            </a:r>
            <a:r>
              <a:rPr lang="it-IT" dirty="0" err="1"/>
              <a:t>suicidal</a:t>
            </a:r>
            <a:r>
              <a:rPr lang="it-IT" dirty="0"/>
              <a:t> </a:t>
            </a:r>
            <a:r>
              <a:rPr lang="it-IT" dirty="0" err="1"/>
              <a:t>ideation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418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C52243-B8B3-224D-A2A3-36443B51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72"/>
            <a:ext cx="7886700" cy="1325563"/>
          </a:xfrm>
        </p:spPr>
        <p:txBody>
          <a:bodyPr/>
          <a:lstStyle/>
          <a:p>
            <a:r>
              <a:rPr lang="it-IT" dirty="0"/>
              <a:t>Mania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9C7E7C-4D57-5141-9C4C-09A071EB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1043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An </a:t>
            </a:r>
            <a:r>
              <a:rPr lang="it-IT" dirty="0" err="1"/>
              <a:t>abnormally</a:t>
            </a:r>
            <a:r>
              <a:rPr lang="it-IT" dirty="0"/>
              <a:t> </a:t>
            </a:r>
            <a:r>
              <a:rPr lang="it-IT" dirty="0" err="1"/>
              <a:t>elevated</a:t>
            </a:r>
            <a:r>
              <a:rPr lang="it-IT" dirty="0"/>
              <a:t> mood state </a:t>
            </a:r>
            <a:r>
              <a:rPr lang="it-IT" dirty="0" err="1"/>
              <a:t>characterized</a:t>
            </a:r>
            <a:r>
              <a:rPr lang="it-IT" dirty="0"/>
              <a:t> by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symptoms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inappropriate </a:t>
            </a:r>
            <a:r>
              <a:rPr lang="it-IT" dirty="0" err="1"/>
              <a:t>elation</a:t>
            </a:r>
            <a:r>
              <a:rPr lang="it-IT" dirty="0"/>
              <a:t>,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irritability</a:t>
            </a:r>
            <a:r>
              <a:rPr lang="it-IT" dirty="0"/>
              <a:t>, severe </a:t>
            </a:r>
            <a:r>
              <a:rPr lang="it-IT" dirty="0" err="1"/>
              <a:t>insomnia</a:t>
            </a:r>
            <a:r>
              <a:rPr lang="it-IT" dirty="0"/>
              <a:t>, grandiose </a:t>
            </a:r>
            <a:r>
              <a:rPr lang="it-IT" dirty="0" err="1"/>
              <a:t>notions</a:t>
            </a:r>
            <a:r>
              <a:rPr lang="it-IT" dirty="0"/>
              <a:t>,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speed</a:t>
            </a:r>
            <a:r>
              <a:rPr lang="it-IT" dirty="0"/>
              <a:t> and/or volume of </a:t>
            </a:r>
            <a:r>
              <a:rPr lang="it-IT" dirty="0" err="1"/>
              <a:t>speech</a:t>
            </a:r>
            <a:r>
              <a:rPr lang="it-IT" dirty="0"/>
              <a:t>, </a:t>
            </a:r>
            <a:r>
              <a:rPr lang="it-IT" dirty="0" err="1"/>
              <a:t>disconnected</a:t>
            </a:r>
            <a:r>
              <a:rPr lang="it-IT" dirty="0"/>
              <a:t> and </a:t>
            </a:r>
            <a:r>
              <a:rPr lang="it-IT" dirty="0" err="1"/>
              <a:t>racing</a:t>
            </a:r>
            <a:r>
              <a:rPr lang="it-IT" dirty="0"/>
              <a:t> </a:t>
            </a:r>
            <a:r>
              <a:rPr lang="it-IT" dirty="0" err="1"/>
              <a:t>thoughts</a:t>
            </a:r>
            <a:r>
              <a:rPr lang="it-IT" dirty="0"/>
              <a:t>,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sexual</a:t>
            </a:r>
            <a:r>
              <a:rPr lang="it-IT" dirty="0"/>
              <a:t> desire, </a:t>
            </a:r>
            <a:r>
              <a:rPr lang="it-IT" dirty="0" err="1"/>
              <a:t>markedly</a:t>
            </a:r>
            <a:r>
              <a:rPr lang="it-IT" dirty="0"/>
              <a:t>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and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, </a:t>
            </a:r>
            <a:r>
              <a:rPr lang="it-IT" dirty="0" err="1"/>
              <a:t>poor</a:t>
            </a:r>
            <a:r>
              <a:rPr lang="it-IT" dirty="0"/>
              <a:t> </a:t>
            </a:r>
            <a:r>
              <a:rPr lang="it-IT" dirty="0" err="1"/>
              <a:t>judgment</a:t>
            </a:r>
            <a:r>
              <a:rPr lang="it-IT" dirty="0"/>
              <a:t>, and inappropriate social </a:t>
            </a:r>
            <a:r>
              <a:rPr lang="it-IT" dirty="0" err="1"/>
              <a:t>behavior</a:t>
            </a:r>
            <a:r>
              <a:rPr lang="it-IT" dirty="0"/>
              <a:t>. A </a:t>
            </a:r>
            <a:r>
              <a:rPr lang="it-IT" dirty="0" err="1"/>
              <a:t>mild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 in mania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require</a:t>
            </a:r>
            <a:r>
              <a:rPr lang="it-IT" dirty="0"/>
              <a:t> </a:t>
            </a:r>
            <a:r>
              <a:rPr lang="it-IT" dirty="0" err="1"/>
              <a:t>hospitalization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termed</a:t>
            </a:r>
            <a:r>
              <a:rPr lang="it-IT" dirty="0"/>
              <a:t> </a:t>
            </a:r>
            <a:r>
              <a:rPr lang="it-IT" dirty="0" err="1"/>
              <a:t>hypomania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DSM-5 </a:t>
            </a:r>
            <a:r>
              <a:rPr lang="it-IT" dirty="0" err="1"/>
              <a:t>symptoms</a:t>
            </a:r>
            <a:r>
              <a:rPr lang="it-IT" dirty="0"/>
              <a:t> of mania: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0FA613C-9B9E-D942-89E0-57A1F4BAF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80933"/>
              </p:ext>
            </p:extLst>
          </p:nvPr>
        </p:nvGraphicFramePr>
        <p:xfrm>
          <a:off x="628649" y="3468267"/>
          <a:ext cx="7625013" cy="3291840"/>
        </p:xfrm>
        <a:graphic>
          <a:graphicData uri="http://schemas.openxmlformats.org/drawingml/2006/table">
            <a:tbl>
              <a:tblPr/>
              <a:tblGrid>
                <a:gridCol w="7625013">
                  <a:extLst>
                    <a:ext uri="{9D8B030D-6E8A-4147-A177-3AD203B41FA5}">
                      <a16:colId xmlns:a16="http://schemas.microsoft.com/office/drawing/2014/main" val="29803947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dirty="0">
                          <a:effectLst/>
                        </a:rPr>
                        <a:t>1. </a:t>
                      </a:r>
                      <a:r>
                        <a:rPr lang="it-IT" sz="2000" dirty="0" err="1">
                          <a:effectLst/>
                        </a:rPr>
                        <a:t>Inflated</a:t>
                      </a:r>
                      <a:r>
                        <a:rPr lang="it-IT" sz="2000" dirty="0">
                          <a:effectLst/>
                        </a:rPr>
                        <a:t> self-</a:t>
                      </a:r>
                      <a:r>
                        <a:rPr lang="it-IT" sz="2000" dirty="0" err="1">
                          <a:effectLst/>
                        </a:rPr>
                        <a:t>esteem</a:t>
                      </a:r>
                      <a:r>
                        <a:rPr lang="it-IT" sz="2000" dirty="0">
                          <a:effectLst/>
                        </a:rPr>
                        <a:t> or </a:t>
                      </a:r>
                      <a:r>
                        <a:rPr lang="it-IT" sz="2000" dirty="0" err="1">
                          <a:effectLst/>
                        </a:rPr>
                        <a:t>grandiosity</a:t>
                      </a:r>
                      <a:endParaRPr lang="it-IT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280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dirty="0">
                          <a:effectLst/>
                        </a:rPr>
                        <a:t>2. </a:t>
                      </a:r>
                      <a:r>
                        <a:rPr lang="it-IT" sz="2000" dirty="0" err="1">
                          <a:effectLst/>
                        </a:rPr>
                        <a:t>Decreased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need</a:t>
                      </a:r>
                      <a:r>
                        <a:rPr lang="it-IT" sz="2000" dirty="0">
                          <a:effectLst/>
                        </a:rPr>
                        <a:t> for </a:t>
                      </a:r>
                      <a:r>
                        <a:rPr lang="it-IT" sz="2000" dirty="0" err="1">
                          <a:effectLst/>
                        </a:rPr>
                        <a:t>sleep</a:t>
                      </a:r>
                      <a:r>
                        <a:rPr lang="it-IT" sz="2000" dirty="0">
                          <a:effectLst/>
                        </a:rPr>
                        <a:t> (e.g., </a:t>
                      </a:r>
                      <a:r>
                        <a:rPr lang="it-IT" sz="2000" dirty="0" err="1">
                          <a:effectLst/>
                        </a:rPr>
                        <a:t>feels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rested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after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only</a:t>
                      </a:r>
                      <a:r>
                        <a:rPr lang="it-IT" sz="2000" dirty="0">
                          <a:effectLst/>
                        </a:rPr>
                        <a:t> 3 hours of </a:t>
                      </a:r>
                      <a:r>
                        <a:rPr lang="it-IT" sz="2000" dirty="0" err="1">
                          <a:effectLst/>
                        </a:rPr>
                        <a:t>sleep</a:t>
                      </a:r>
                      <a:r>
                        <a:rPr lang="it-IT" sz="2000" dirty="0">
                          <a:effectLst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05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dirty="0">
                          <a:effectLst/>
                        </a:rPr>
                        <a:t>3. More </a:t>
                      </a:r>
                      <a:r>
                        <a:rPr lang="it-IT" sz="2000" dirty="0" err="1">
                          <a:effectLst/>
                        </a:rPr>
                        <a:t>talkative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than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usual</a:t>
                      </a:r>
                      <a:r>
                        <a:rPr lang="it-IT" sz="2000" dirty="0">
                          <a:effectLst/>
                        </a:rPr>
                        <a:t> or pressure to </a:t>
                      </a:r>
                      <a:r>
                        <a:rPr lang="it-IT" sz="2000" dirty="0" err="1">
                          <a:effectLst/>
                        </a:rPr>
                        <a:t>keep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talking</a:t>
                      </a:r>
                      <a:endParaRPr lang="it-IT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220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dirty="0">
                          <a:effectLst/>
                        </a:rPr>
                        <a:t>4. Flight of </a:t>
                      </a:r>
                      <a:r>
                        <a:rPr lang="it-IT" sz="2000" dirty="0" err="1">
                          <a:effectLst/>
                        </a:rPr>
                        <a:t>ideas</a:t>
                      </a:r>
                      <a:r>
                        <a:rPr lang="it-IT" sz="2000" dirty="0">
                          <a:effectLst/>
                        </a:rPr>
                        <a:t> or </a:t>
                      </a:r>
                      <a:r>
                        <a:rPr lang="it-IT" sz="2000" dirty="0" err="1">
                          <a:effectLst/>
                        </a:rPr>
                        <a:t>subjective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experience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that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thoughts</a:t>
                      </a:r>
                      <a:r>
                        <a:rPr lang="it-IT" sz="2000" dirty="0">
                          <a:effectLst/>
                        </a:rPr>
                        <a:t> are </a:t>
                      </a:r>
                      <a:r>
                        <a:rPr lang="it-IT" sz="2000" dirty="0" err="1">
                          <a:effectLst/>
                        </a:rPr>
                        <a:t>racing</a:t>
                      </a:r>
                      <a:endParaRPr lang="it-IT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571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dirty="0">
                          <a:effectLst/>
                        </a:rPr>
                        <a:t>5. </a:t>
                      </a:r>
                      <a:r>
                        <a:rPr lang="it-IT" sz="2000" dirty="0" err="1">
                          <a:effectLst/>
                        </a:rPr>
                        <a:t>Distractibility</a:t>
                      </a:r>
                      <a:r>
                        <a:rPr lang="it-IT" sz="2000" dirty="0">
                          <a:effectLst/>
                        </a:rPr>
                        <a:t> (i.e., </a:t>
                      </a:r>
                      <a:r>
                        <a:rPr lang="it-IT" sz="2000" dirty="0" err="1">
                          <a:effectLst/>
                        </a:rPr>
                        <a:t>attention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too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easily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drawn</a:t>
                      </a:r>
                      <a:r>
                        <a:rPr lang="it-IT" sz="2000" dirty="0">
                          <a:effectLst/>
                        </a:rPr>
                        <a:t> to </a:t>
                      </a:r>
                      <a:r>
                        <a:rPr lang="it-IT" sz="2000" dirty="0" err="1">
                          <a:effectLst/>
                        </a:rPr>
                        <a:t>unimportant</a:t>
                      </a:r>
                      <a:r>
                        <a:rPr lang="it-IT" sz="2000" dirty="0">
                          <a:effectLst/>
                        </a:rPr>
                        <a:t> or </a:t>
                      </a:r>
                      <a:r>
                        <a:rPr lang="it-IT" sz="2000" dirty="0" err="1">
                          <a:effectLst/>
                        </a:rPr>
                        <a:t>irrelevant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external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stimuli</a:t>
                      </a:r>
                      <a:r>
                        <a:rPr lang="it-IT" sz="2000" dirty="0">
                          <a:effectLst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8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dirty="0">
                          <a:effectLst/>
                        </a:rPr>
                        <a:t>6. </a:t>
                      </a:r>
                      <a:r>
                        <a:rPr lang="it-IT" sz="2000" dirty="0" err="1">
                          <a:effectLst/>
                        </a:rPr>
                        <a:t>Increase</a:t>
                      </a:r>
                      <a:r>
                        <a:rPr lang="it-IT" sz="2000" dirty="0">
                          <a:effectLst/>
                        </a:rPr>
                        <a:t> in goal-</a:t>
                      </a:r>
                      <a:r>
                        <a:rPr lang="it-IT" sz="2000" dirty="0" err="1">
                          <a:effectLst/>
                        </a:rPr>
                        <a:t>directed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activity</a:t>
                      </a:r>
                      <a:r>
                        <a:rPr lang="it-IT" sz="2000" dirty="0">
                          <a:effectLst/>
                        </a:rPr>
                        <a:t> (</a:t>
                      </a:r>
                      <a:r>
                        <a:rPr lang="it-IT" sz="2000" dirty="0" err="1">
                          <a:effectLst/>
                        </a:rPr>
                        <a:t>either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socially</a:t>
                      </a:r>
                      <a:r>
                        <a:rPr lang="it-IT" sz="2000" dirty="0">
                          <a:effectLst/>
                        </a:rPr>
                        <a:t>, </a:t>
                      </a:r>
                      <a:r>
                        <a:rPr lang="it-IT" sz="2000" dirty="0" err="1">
                          <a:effectLst/>
                        </a:rPr>
                        <a:t>at</a:t>
                      </a:r>
                      <a:r>
                        <a:rPr lang="it-IT" sz="2000" dirty="0">
                          <a:effectLst/>
                        </a:rPr>
                        <a:t> work or </a:t>
                      </a:r>
                      <a:r>
                        <a:rPr lang="it-IT" sz="2000" dirty="0" err="1">
                          <a:effectLst/>
                        </a:rPr>
                        <a:t>school</a:t>
                      </a:r>
                      <a:r>
                        <a:rPr lang="it-IT" sz="2000" dirty="0">
                          <a:effectLst/>
                        </a:rPr>
                        <a:t>, or </a:t>
                      </a:r>
                      <a:r>
                        <a:rPr lang="it-IT" sz="2000" dirty="0" err="1">
                          <a:effectLst/>
                        </a:rPr>
                        <a:t>sexually</a:t>
                      </a:r>
                      <a:r>
                        <a:rPr lang="it-IT" sz="2000" dirty="0">
                          <a:effectLst/>
                        </a:rPr>
                        <a:t>) or </a:t>
                      </a:r>
                      <a:r>
                        <a:rPr lang="it-IT" sz="2000" dirty="0" err="1">
                          <a:effectLst/>
                        </a:rPr>
                        <a:t>psychomotor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agitation</a:t>
                      </a:r>
                      <a:endParaRPr lang="it-IT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958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66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B68A37-5FC2-014D-A99B-A7F09295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9590"/>
          </a:xfrm>
        </p:spPr>
        <p:txBody>
          <a:bodyPr/>
          <a:lstStyle/>
          <a:p>
            <a:r>
              <a:rPr lang="it-IT" dirty="0"/>
              <a:t>Mixed state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11E4D6-E183-C44C-8E8D-C21D2B628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4717"/>
            <a:ext cx="7886700" cy="514224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Full </a:t>
            </a:r>
            <a:r>
              <a:rPr lang="it-IT" dirty="0" err="1"/>
              <a:t>criteria</a:t>
            </a:r>
            <a:r>
              <a:rPr lang="it-IT" dirty="0"/>
              <a:t> are </a:t>
            </a:r>
            <a:r>
              <a:rPr lang="it-IT" dirty="0" err="1"/>
              <a:t>met</a:t>
            </a:r>
            <a:r>
              <a:rPr lang="it-IT" dirty="0"/>
              <a:t> for a </a:t>
            </a:r>
            <a:r>
              <a:rPr lang="it-IT" dirty="0" err="1"/>
              <a:t>manic</a:t>
            </a:r>
            <a:r>
              <a:rPr lang="it-IT" dirty="0"/>
              <a:t> or </a:t>
            </a:r>
            <a:r>
              <a:rPr lang="it-IT" dirty="0" err="1"/>
              <a:t>hypomanic</a:t>
            </a:r>
            <a:r>
              <a:rPr lang="it-IT" dirty="0"/>
              <a:t> </a:t>
            </a:r>
            <a:r>
              <a:rPr lang="it-IT" dirty="0" err="1"/>
              <a:t>episode</a:t>
            </a:r>
            <a:r>
              <a:rPr lang="it-IT" dirty="0"/>
              <a:t>, and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of the </a:t>
            </a:r>
            <a:r>
              <a:rPr lang="it-IT" dirty="0" err="1"/>
              <a:t>following</a:t>
            </a:r>
            <a:r>
              <a:rPr lang="it-IT" dirty="0"/>
              <a:t> </a:t>
            </a:r>
            <a:r>
              <a:rPr lang="it-IT" dirty="0" err="1"/>
              <a:t>symptoms</a:t>
            </a:r>
            <a:r>
              <a:rPr lang="it-IT" dirty="0"/>
              <a:t> are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majority</a:t>
            </a:r>
            <a:r>
              <a:rPr lang="it-IT" dirty="0"/>
              <a:t> of </a:t>
            </a:r>
            <a:r>
              <a:rPr lang="it-IT" dirty="0" err="1"/>
              <a:t>days</a:t>
            </a:r>
            <a:r>
              <a:rPr lang="it-IT" dirty="0"/>
              <a:t> of the </a:t>
            </a:r>
            <a:r>
              <a:rPr lang="it-IT" dirty="0" err="1"/>
              <a:t>current</a:t>
            </a:r>
            <a:r>
              <a:rPr lang="it-IT" dirty="0"/>
              <a:t> or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recent</a:t>
            </a:r>
            <a:r>
              <a:rPr lang="it-IT" dirty="0"/>
              <a:t> </a:t>
            </a:r>
            <a:r>
              <a:rPr lang="it-IT" dirty="0" err="1"/>
              <a:t>episode</a:t>
            </a:r>
            <a:r>
              <a:rPr lang="it-IT" dirty="0"/>
              <a:t> of mania or </a:t>
            </a:r>
            <a:r>
              <a:rPr lang="it-IT" dirty="0" err="1"/>
              <a:t>hypomania</a:t>
            </a:r>
            <a:r>
              <a:rPr lang="it-IT" dirty="0"/>
              <a:t>:</a:t>
            </a:r>
          </a:p>
          <a:p>
            <a:r>
              <a:rPr lang="it-IT" dirty="0" err="1"/>
              <a:t>Prominent</a:t>
            </a:r>
            <a:r>
              <a:rPr lang="it-IT" dirty="0"/>
              <a:t> </a:t>
            </a:r>
            <a:r>
              <a:rPr lang="it-IT" dirty="0" err="1"/>
              <a:t>dysphoria</a:t>
            </a:r>
            <a:r>
              <a:rPr lang="it-IT" dirty="0"/>
              <a:t> or </a:t>
            </a:r>
            <a:r>
              <a:rPr lang="it-IT" dirty="0" err="1"/>
              <a:t>depressed</a:t>
            </a:r>
            <a:r>
              <a:rPr lang="it-IT" dirty="0"/>
              <a:t> mood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indicated</a:t>
            </a:r>
            <a:r>
              <a:rPr lang="it-IT" dirty="0"/>
              <a:t> by </a:t>
            </a:r>
            <a:r>
              <a:rPr lang="it-IT" dirty="0" err="1"/>
              <a:t>either</a:t>
            </a:r>
            <a:r>
              <a:rPr lang="it-IT" dirty="0"/>
              <a:t> </a:t>
            </a:r>
            <a:r>
              <a:rPr lang="it-IT" dirty="0" err="1"/>
              <a:t>subjective</a:t>
            </a:r>
            <a:r>
              <a:rPr lang="it-IT" dirty="0"/>
              <a:t> report (e.g., </a:t>
            </a:r>
            <a:r>
              <a:rPr lang="it-IT" dirty="0" err="1"/>
              <a:t>feels</a:t>
            </a:r>
            <a:r>
              <a:rPr lang="it-IT" dirty="0"/>
              <a:t> </a:t>
            </a:r>
            <a:r>
              <a:rPr lang="it-IT" dirty="0" err="1"/>
              <a:t>sad</a:t>
            </a:r>
            <a:r>
              <a:rPr lang="it-IT" dirty="0"/>
              <a:t> or </a:t>
            </a:r>
            <a:r>
              <a:rPr lang="it-IT" dirty="0" err="1"/>
              <a:t>empty</a:t>
            </a:r>
            <a:r>
              <a:rPr lang="it-IT" dirty="0"/>
              <a:t>) or </a:t>
            </a:r>
            <a:r>
              <a:rPr lang="it-IT" dirty="0" err="1"/>
              <a:t>observation</a:t>
            </a:r>
            <a:r>
              <a:rPr lang="it-IT" dirty="0"/>
              <a:t> made by </a:t>
            </a:r>
            <a:r>
              <a:rPr lang="it-IT" dirty="0" err="1"/>
              <a:t>others</a:t>
            </a:r>
            <a:r>
              <a:rPr lang="it-IT" dirty="0"/>
              <a:t> (e.g., </a:t>
            </a:r>
            <a:r>
              <a:rPr lang="it-IT" dirty="0" err="1"/>
              <a:t>appears</a:t>
            </a:r>
            <a:r>
              <a:rPr lang="it-IT" dirty="0"/>
              <a:t> </a:t>
            </a:r>
            <a:r>
              <a:rPr lang="it-IT" dirty="0" err="1"/>
              <a:t>tearful</a:t>
            </a:r>
            <a:r>
              <a:rPr lang="it-IT" dirty="0"/>
              <a:t>)</a:t>
            </a:r>
          </a:p>
          <a:p>
            <a:r>
              <a:rPr lang="it-IT" dirty="0" err="1"/>
              <a:t>Diminished</a:t>
            </a:r>
            <a:r>
              <a:rPr lang="it-IT" dirty="0"/>
              <a:t> </a:t>
            </a:r>
            <a:r>
              <a:rPr lang="it-IT" dirty="0" err="1"/>
              <a:t>interest</a:t>
            </a:r>
            <a:r>
              <a:rPr lang="it-IT" dirty="0"/>
              <a:t> or </a:t>
            </a:r>
            <a:r>
              <a:rPr lang="it-IT" dirty="0" err="1"/>
              <a:t>pleasure</a:t>
            </a:r>
            <a:r>
              <a:rPr lang="it-IT" dirty="0"/>
              <a:t> in </a:t>
            </a:r>
            <a:r>
              <a:rPr lang="it-IT" dirty="0" err="1"/>
              <a:t>all</a:t>
            </a:r>
            <a:r>
              <a:rPr lang="it-IT" dirty="0"/>
              <a:t>, or 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, </a:t>
            </a:r>
            <a:r>
              <a:rPr lang="it-IT" dirty="0" err="1"/>
              <a:t>activities</a:t>
            </a:r>
            <a:r>
              <a:rPr lang="it-IT" dirty="0"/>
              <a:t> (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indicated</a:t>
            </a:r>
            <a:r>
              <a:rPr lang="it-IT" dirty="0"/>
              <a:t> by </a:t>
            </a:r>
            <a:r>
              <a:rPr lang="it-IT" dirty="0" err="1"/>
              <a:t>either</a:t>
            </a:r>
            <a:r>
              <a:rPr lang="it-IT" dirty="0"/>
              <a:t> </a:t>
            </a:r>
            <a:r>
              <a:rPr lang="it-IT" dirty="0" err="1"/>
              <a:t>subjective</a:t>
            </a:r>
            <a:r>
              <a:rPr lang="it-IT" dirty="0"/>
              <a:t> report or </a:t>
            </a:r>
            <a:r>
              <a:rPr lang="it-IT" dirty="0" err="1"/>
              <a:t>observation</a:t>
            </a:r>
            <a:r>
              <a:rPr lang="it-IT" dirty="0"/>
              <a:t> made by </a:t>
            </a:r>
            <a:r>
              <a:rPr lang="it-IT" dirty="0" err="1"/>
              <a:t>others</a:t>
            </a:r>
            <a:r>
              <a:rPr lang="it-IT" dirty="0"/>
              <a:t>)</a:t>
            </a:r>
          </a:p>
          <a:p>
            <a:r>
              <a:rPr lang="it-IT" dirty="0" err="1"/>
              <a:t>Psychomotor</a:t>
            </a:r>
            <a:r>
              <a:rPr lang="it-IT" dirty="0"/>
              <a:t> </a:t>
            </a:r>
            <a:r>
              <a:rPr lang="it-IT" dirty="0" err="1"/>
              <a:t>retardation</a:t>
            </a:r>
            <a:r>
              <a:rPr lang="it-IT" dirty="0"/>
              <a:t> </a:t>
            </a:r>
            <a:r>
              <a:rPr lang="it-IT" dirty="0" err="1"/>
              <a:t>nearly</a:t>
            </a:r>
            <a:r>
              <a:rPr lang="it-IT" dirty="0"/>
              <a:t>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day</a:t>
            </a:r>
            <a:r>
              <a:rPr lang="it-IT" dirty="0"/>
              <a:t> (</a:t>
            </a:r>
            <a:r>
              <a:rPr lang="it-IT" dirty="0" err="1"/>
              <a:t>observable</a:t>
            </a:r>
            <a:r>
              <a:rPr lang="it-IT" dirty="0"/>
              <a:t> by </a:t>
            </a:r>
            <a:r>
              <a:rPr lang="it-IT" dirty="0" err="1"/>
              <a:t>others</a:t>
            </a:r>
            <a:r>
              <a:rPr lang="it-IT" dirty="0"/>
              <a:t>;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merely</a:t>
            </a:r>
            <a:r>
              <a:rPr lang="it-IT" dirty="0"/>
              <a:t> </a:t>
            </a:r>
            <a:r>
              <a:rPr lang="it-IT" dirty="0" err="1"/>
              <a:t>subjective</a:t>
            </a:r>
            <a:r>
              <a:rPr lang="it-IT" dirty="0"/>
              <a:t> feelings of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slowed</a:t>
            </a:r>
            <a:r>
              <a:rPr lang="it-IT" dirty="0"/>
              <a:t> down)</a:t>
            </a:r>
          </a:p>
          <a:p>
            <a:r>
              <a:rPr lang="it-IT" dirty="0" err="1"/>
              <a:t>Fatigue</a:t>
            </a:r>
            <a:r>
              <a:rPr lang="it-IT" dirty="0"/>
              <a:t> or </a:t>
            </a:r>
            <a:r>
              <a:rPr lang="it-IT" dirty="0" err="1"/>
              <a:t>loss</a:t>
            </a:r>
            <a:r>
              <a:rPr lang="it-IT" dirty="0"/>
              <a:t> of </a:t>
            </a:r>
            <a:r>
              <a:rPr lang="it-IT" dirty="0" err="1"/>
              <a:t>energy</a:t>
            </a:r>
            <a:endParaRPr lang="it-IT" dirty="0"/>
          </a:p>
          <a:p>
            <a:r>
              <a:rPr lang="it-IT" dirty="0"/>
              <a:t>Feelings of </a:t>
            </a:r>
            <a:r>
              <a:rPr lang="it-IT" dirty="0" err="1"/>
              <a:t>worthlessness</a:t>
            </a:r>
            <a:r>
              <a:rPr lang="it-IT" dirty="0"/>
              <a:t> or </a:t>
            </a:r>
            <a:r>
              <a:rPr lang="it-IT" dirty="0" err="1"/>
              <a:t>excessive</a:t>
            </a:r>
            <a:r>
              <a:rPr lang="it-IT" dirty="0"/>
              <a:t> or inappropriate </a:t>
            </a:r>
            <a:r>
              <a:rPr lang="it-IT" dirty="0" err="1"/>
              <a:t>guilt</a:t>
            </a:r>
            <a:r>
              <a:rPr lang="it-IT" dirty="0"/>
              <a:t> (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merely</a:t>
            </a:r>
            <a:r>
              <a:rPr lang="it-IT" dirty="0"/>
              <a:t> self-</a:t>
            </a:r>
            <a:r>
              <a:rPr lang="it-IT" dirty="0" err="1"/>
              <a:t>reproach</a:t>
            </a:r>
            <a:r>
              <a:rPr lang="it-IT" dirty="0"/>
              <a:t> or </a:t>
            </a:r>
            <a:r>
              <a:rPr lang="it-IT" dirty="0" err="1"/>
              <a:t>guilt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sick</a:t>
            </a:r>
            <a:r>
              <a:rPr lang="it-IT" dirty="0"/>
              <a:t>)</a:t>
            </a:r>
          </a:p>
          <a:p>
            <a:r>
              <a:rPr lang="it-IT" dirty="0" err="1"/>
              <a:t>Recurrent</a:t>
            </a:r>
            <a:r>
              <a:rPr lang="it-IT" dirty="0"/>
              <a:t> </a:t>
            </a:r>
            <a:r>
              <a:rPr lang="it-IT" dirty="0" err="1"/>
              <a:t>thoughts</a:t>
            </a:r>
            <a:r>
              <a:rPr lang="it-IT" dirty="0"/>
              <a:t> of </a:t>
            </a:r>
            <a:r>
              <a:rPr lang="it-IT" dirty="0" err="1"/>
              <a:t>death</a:t>
            </a:r>
            <a:r>
              <a:rPr lang="it-IT" dirty="0"/>
              <a:t> (</a:t>
            </a:r>
            <a:r>
              <a:rPr lang="it-IT" dirty="0" err="1"/>
              <a:t>not</a:t>
            </a:r>
            <a:r>
              <a:rPr lang="it-IT" dirty="0"/>
              <a:t> just </a:t>
            </a:r>
            <a:r>
              <a:rPr lang="it-IT" dirty="0" err="1"/>
              <a:t>fear</a:t>
            </a:r>
            <a:r>
              <a:rPr lang="it-IT" dirty="0"/>
              <a:t> of </a:t>
            </a:r>
            <a:r>
              <a:rPr lang="it-IT" dirty="0" err="1"/>
              <a:t>dying</a:t>
            </a:r>
            <a:r>
              <a:rPr lang="it-IT" dirty="0"/>
              <a:t>), </a:t>
            </a:r>
            <a:r>
              <a:rPr lang="it-IT" dirty="0" err="1"/>
              <a:t>recurrent</a:t>
            </a:r>
            <a:r>
              <a:rPr lang="it-IT" dirty="0"/>
              <a:t> </a:t>
            </a:r>
            <a:r>
              <a:rPr lang="it-IT" dirty="0" err="1"/>
              <a:t>suicidal</a:t>
            </a:r>
            <a:r>
              <a:rPr lang="it-IT" dirty="0"/>
              <a:t> </a:t>
            </a:r>
            <a:r>
              <a:rPr lang="it-IT" dirty="0" err="1"/>
              <a:t>ideation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a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plan</a:t>
            </a:r>
            <a:r>
              <a:rPr lang="it-IT" dirty="0"/>
              <a:t>, or a suicide </a:t>
            </a:r>
            <a:r>
              <a:rPr lang="it-IT" dirty="0" err="1"/>
              <a:t>attempt</a:t>
            </a:r>
            <a:r>
              <a:rPr lang="it-IT" dirty="0"/>
              <a:t> or a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plan</a:t>
            </a:r>
            <a:r>
              <a:rPr lang="it-IT" dirty="0"/>
              <a:t> for </a:t>
            </a:r>
            <a:r>
              <a:rPr lang="it-IT" dirty="0" err="1"/>
              <a:t>committing</a:t>
            </a:r>
            <a:r>
              <a:rPr lang="it-IT" dirty="0"/>
              <a:t> suicide.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794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3"/>
          <p:cNvSpPr txBox="1">
            <a:spLocks noChangeArrowheads="1"/>
          </p:cNvSpPr>
          <p:nvPr/>
        </p:nvSpPr>
        <p:spPr bwMode="auto">
          <a:xfrm>
            <a:off x="468313" y="4460122"/>
            <a:ext cx="8636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sz="1800">
              <a:cs typeface="ＭＳ Ｐゴシック" charset="0"/>
            </a:endParaRPr>
          </a:p>
        </p:txBody>
      </p:sp>
      <p:sp>
        <p:nvSpPr>
          <p:cNvPr id="20483" name="Title 1"/>
          <p:cNvSpPr>
            <a:spLocks/>
          </p:cNvSpPr>
          <p:nvPr/>
        </p:nvSpPr>
        <p:spPr bwMode="auto">
          <a:xfrm>
            <a:off x="387350" y="5742572"/>
            <a:ext cx="8001000" cy="611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lvl="2" algn="ctr" defTabSz="914400" eaLnBrk="0" hangingPunct="0">
              <a:lnSpc>
                <a:spcPct val="90000"/>
              </a:lnSpc>
            </a:pPr>
            <a:r>
              <a:rPr lang="en-US" sz="2400" dirty="0"/>
              <a:t>Characterizing Different Mood States through </a:t>
            </a:r>
          </a:p>
          <a:p>
            <a:pPr lvl="2" algn="ctr" defTabSz="914400" eaLnBrk="0" hangingPunct="0">
              <a:lnSpc>
                <a:spcPct val="90000"/>
              </a:lnSpc>
            </a:pPr>
            <a:r>
              <a:rPr lang="en-US" sz="2400" dirty="0"/>
              <a:t>Autonomic Nervous System Dynamics </a:t>
            </a:r>
          </a:p>
        </p:txBody>
      </p:sp>
      <p:sp>
        <p:nvSpPr>
          <p:cNvPr id="10244" name="Oval 347"/>
          <p:cNvSpPr>
            <a:spLocks noChangeArrowheads="1"/>
          </p:cNvSpPr>
          <p:nvPr/>
        </p:nvSpPr>
        <p:spPr bwMode="auto">
          <a:xfrm>
            <a:off x="34925" y="167522"/>
            <a:ext cx="2233613" cy="9286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it-IT" sz="2400"/>
              <a:t>Euthymic</a:t>
            </a:r>
            <a:endParaRPr lang="en-ZA" sz="2400"/>
          </a:p>
        </p:txBody>
      </p:sp>
      <p:sp>
        <p:nvSpPr>
          <p:cNvPr id="10245" name="Oval 347"/>
          <p:cNvSpPr>
            <a:spLocks noChangeArrowheads="1"/>
          </p:cNvSpPr>
          <p:nvPr/>
        </p:nvSpPr>
        <p:spPr bwMode="auto">
          <a:xfrm>
            <a:off x="2411413" y="167522"/>
            <a:ext cx="2376487" cy="9286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it-IT" sz="2400"/>
              <a:t>Depressed</a:t>
            </a:r>
            <a:endParaRPr lang="en-ZA" sz="2400"/>
          </a:p>
        </p:txBody>
      </p:sp>
      <p:sp>
        <p:nvSpPr>
          <p:cNvPr id="10246" name="Oval 347"/>
          <p:cNvSpPr>
            <a:spLocks noChangeArrowheads="1"/>
          </p:cNvSpPr>
          <p:nvPr/>
        </p:nvSpPr>
        <p:spPr bwMode="auto">
          <a:xfrm>
            <a:off x="4932363" y="159584"/>
            <a:ext cx="2087562" cy="9286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it-IT" sz="1600"/>
              <a:t>(hypo)Mania</a:t>
            </a:r>
            <a:endParaRPr lang="en-ZA" sz="1600"/>
          </a:p>
        </p:txBody>
      </p:sp>
      <p:sp>
        <p:nvSpPr>
          <p:cNvPr id="10247" name="Oval 347"/>
          <p:cNvSpPr>
            <a:spLocks noChangeArrowheads="1"/>
          </p:cNvSpPr>
          <p:nvPr/>
        </p:nvSpPr>
        <p:spPr bwMode="auto">
          <a:xfrm>
            <a:off x="7164388" y="159584"/>
            <a:ext cx="2016125" cy="9286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it-IT" sz="2400"/>
              <a:t>Mixed</a:t>
            </a:r>
            <a:endParaRPr lang="en-ZA" sz="2400"/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48734"/>
            <a:ext cx="1585912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48734"/>
            <a:ext cx="1585912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2320172"/>
            <a:ext cx="1585912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320172"/>
            <a:ext cx="15875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Rectangle 346"/>
          <p:cNvSpPr/>
          <p:nvPr/>
        </p:nvSpPr>
        <p:spPr bwMode="auto">
          <a:xfrm>
            <a:off x="425450" y="1312109"/>
            <a:ext cx="1625600" cy="6477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r>
              <a:rPr lang="it-IT" sz="2400" dirty="0">
                <a:ea typeface="ＭＳ Ｐゴシック" charset="-128"/>
                <a:cs typeface="+mn-cs"/>
              </a:rPr>
              <a:t>Data Analysis</a:t>
            </a:r>
          </a:p>
        </p:txBody>
      </p:sp>
      <p:sp>
        <p:nvSpPr>
          <p:cNvPr id="22" name="Rectangle 346"/>
          <p:cNvSpPr/>
          <p:nvPr/>
        </p:nvSpPr>
        <p:spPr bwMode="auto">
          <a:xfrm>
            <a:off x="2843213" y="1312109"/>
            <a:ext cx="1627187" cy="6477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r>
              <a:rPr lang="it-IT" sz="2400" dirty="0">
                <a:ea typeface="ＭＳ Ｐゴシック" charset="-128"/>
                <a:cs typeface="+mn-cs"/>
              </a:rPr>
              <a:t>Data Analysis</a:t>
            </a:r>
          </a:p>
        </p:txBody>
      </p:sp>
      <p:sp>
        <p:nvSpPr>
          <p:cNvPr id="23" name="Rectangle 346"/>
          <p:cNvSpPr/>
          <p:nvPr/>
        </p:nvSpPr>
        <p:spPr bwMode="auto">
          <a:xfrm>
            <a:off x="5249863" y="1312109"/>
            <a:ext cx="1625600" cy="6477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r>
              <a:rPr lang="it-IT" sz="2400" dirty="0">
                <a:ea typeface="ＭＳ Ｐゴシック" charset="-128"/>
                <a:cs typeface="+mn-cs"/>
              </a:rPr>
              <a:t>Data Analysis</a:t>
            </a:r>
          </a:p>
        </p:txBody>
      </p:sp>
      <p:sp>
        <p:nvSpPr>
          <p:cNvPr id="24" name="Rectangle 346"/>
          <p:cNvSpPr/>
          <p:nvPr/>
        </p:nvSpPr>
        <p:spPr bwMode="auto">
          <a:xfrm>
            <a:off x="7410450" y="1312109"/>
            <a:ext cx="1625600" cy="6477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r>
              <a:rPr lang="it-IT" sz="2400" dirty="0">
                <a:ea typeface="ＭＳ Ｐゴシック" charset="-128"/>
                <a:cs typeface="+mn-cs"/>
              </a:rPr>
              <a:t>Data Analysis</a:t>
            </a:r>
          </a:p>
        </p:txBody>
      </p:sp>
      <p:sp>
        <p:nvSpPr>
          <p:cNvPr id="20500" name="Freccia in giù 26"/>
          <p:cNvSpPr>
            <a:spLocks noChangeArrowheads="1"/>
          </p:cNvSpPr>
          <p:nvPr/>
        </p:nvSpPr>
        <p:spPr bwMode="auto">
          <a:xfrm>
            <a:off x="3348038" y="1088272"/>
            <a:ext cx="458787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ccia in giù 27"/>
          <p:cNvSpPr>
            <a:spLocks noChangeArrowheads="1"/>
          </p:cNvSpPr>
          <p:nvPr/>
        </p:nvSpPr>
        <p:spPr bwMode="auto">
          <a:xfrm>
            <a:off x="3348038" y="1959809"/>
            <a:ext cx="458787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ccia in giù 28"/>
          <p:cNvSpPr>
            <a:spLocks noChangeArrowheads="1"/>
          </p:cNvSpPr>
          <p:nvPr/>
        </p:nvSpPr>
        <p:spPr bwMode="auto">
          <a:xfrm>
            <a:off x="5795963" y="1096209"/>
            <a:ext cx="460375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ccia in giù 29"/>
          <p:cNvSpPr>
            <a:spLocks noChangeArrowheads="1"/>
          </p:cNvSpPr>
          <p:nvPr/>
        </p:nvSpPr>
        <p:spPr bwMode="auto">
          <a:xfrm>
            <a:off x="7927975" y="1096209"/>
            <a:ext cx="460375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Freccia in giù 30"/>
          <p:cNvSpPr>
            <a:spLocks noChangeArrowheads="1"/>
          </p:cNvSpPr>
          <p:nvPr/>
        </p:nvSpPr>
        <p:spPr bwMode="auto">
          <a:xfrm>
            <a:off x="900113" y="1096209"/>
            <a:ext cx="458787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Freccia in giù 31"/>
          <p:cNvSpPr>
            <a:spLocks noChangeArrowheads="1"/>
          </p:cNvSpPr>
          <p:nvPr/>
        </p:nvSpPr>
        <p:spPr bwMode="auto">
          <a:xfrm>
            <a:off x="944563" y="1959809"/>
            <a:ext cx="458787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Freccia in giù 32"/>
          <p:cNvSpPr>
            <a:spLocks noChangeArrowheads="1"/>
          </p:cNvSpPr>
          <p:nvPr/>
        </p:nvSpPr>
        <p:spPr bwMode="auto">
          <a:xfrm>
            <a:off x="5768975" y="1959809"/>
            <a:ext cx="458788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Freccia in giù 33"/>
          <p:cNvSpPr>
            <a:spLocks noChangeArrowheads="1"/>
          </p:cNvSpPr>
          <p:nvPr/>
        </p:nvSpPr>
        <p:spPr bwMode="auto">
          <a:xfrm>
            <a:off x="7927975" y="1959809"/>
            <a:ext cx="460375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Rettangolo 236546"/>
          <p:cNvSpPr>
            <a:spLocks noChangeArrowheads="1"/>
          </p:cNvSpPr>
          <p:nvPr/>
        </p:nvSpPr>
        <p:spPr bwMode="auto">
          <a:xfrm>
            <a:off x="217488" y="1285122"/>
            <a:ext cx="2051050" cy="2871787"/>
          </a:xfrm>
          <a:prstGeom prst="rect">
            <a:avLst/>
          </a:prstGeom>
          <a:solidFill>
            <a:srgbClr val="92D05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11" name="Rettangolo 40"/>
          <p:cNvSpPr>
            <a:spLocks noChangeArrowheads="1"/>
          </p:cNvSpPr>
          <p:nvPr/>
        </p:nvSpPr>
        <p:spPr bwMode="auto">
          <a:xfrm>
            <a:off x="2630488" y="1285122"/>
            <a:ext cx="2051050" cy="2871787"/>
          </a:xfrm>
          <a:prstGeom prst="rect">
            <a:avLst/>
          </a:prstGeom>
          <a:solidFill>
            <a:schemeClr val="bg2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Rettangolo 41"/>
          <p:cNvSpPr/>
          <p:nvPr/>
        </p:nvSpPr>
        <p:spPr bwMode="auto">
          <a:xfrm>
            <a:off x="4951413" y="1285122"/>
            <a:ext cx="2051050" cy="2871787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en-US"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20513" name="Rettangolo 42"/>
          <p:cNvSpPr>
            <a:spLocks noChangeArrowheads="1"/>
          </p:cNvSpPr>
          <p:nvPr/>
        </p:nvSpPr>
        <p:spPr bwMode="auto">
          <a:xfrm>
            <a:off x="7164388" y="1320047"/>
            <a:ext cx="2051050" cy="2871787"/>
          </a:xfrm>
          <a:prstGeom prst="rect">
            <a:avLst/>
          </a:prstGeom>
          <a:solidFill>
            <a:srgbClr val="00206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44463" y="157163"/>
            <a:ext cx="889158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/>
          <a:lstStyle>
            <a:lvl1pPr marL="800100" indent="-800100"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n-US" sz="2800" b="1" dirty="0">
              <a:solidFill>
                <a:schemeClr val="tx1"/>
              </a:solidFill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AD042FF-F136-EE42-9910-3F9E50FC30F1}"/>
              </a:ext>
            </a:extLst>
          </p:cNvPr>
          <p:cNvSpPr/>
          <p:nvPr/>
        </p:nvSpPr>
        <p:spPr>
          <a:xfrm>
            <a:off x="229520" y="1308015"/>
            <a:ext cx="2039018" cy="904206"/>
          </a:xfrm>
          <a:prstGeom prst="rect">
            <a:avLst/>
          </a:prstGeom>
          <a:solidFill>
            <a:srgbClr val="C0E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ANS </a:t>
            </a: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measurments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A80244FA-EE1A-1C47-ACFF-E8F1095133F4}"/>
              </a:ext>
            </a:extLst>
          </p:cNvPr>
          <p:cNvSpPr/>
          <p:nvPr/>
        </p:nvSpPr>
        <p:spPr>
          <a:xfrm>
            <a:off x="2648622" y="1310271"/>
            <a:ext cx="2032916" cy="904206"/>
          </a:xfrm>
          <a:prstGeom prst="rect">
            <a:avLst/>
          </a:prstGeom>
          <a:solidFill>
            <a:srgbClr val="F2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ANS </a:t>
            </a: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measurments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4C5DB5D8-E2A9-654B-96E4-921F73D1C8A0}"/>
              </a:ext>
            </a:extLst>
          </p:cNvPr>
          <p:cNvSpPr/>
          <p:nvPr/>
        </p:nvSpPr>
        <p:spPr>
          <a:xfrm>
            <a:off x="4978278" y="1308015"/>
            <a:ext cx="2006722" cy="904206"/>
          </a:xfrm>
          <a:prstGeom prst="rect">
            <a:avLst/>
          </a:prstGeom>
          <a:solidFill>
            <a:srgbClr val="FAD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ANS </a:t>
            </a: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measurments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6C7ECEF9-F71E-9A4D-8705-A811F2F7BC81}"/>
              </a:ext>
            </a:extLst>
          </p:cNvPr>
          <p:cNvSpPr/>
          <p:nvPr/>
        </p:nvSpPr>
        <p:spPr>
          <a:xfrm>
            <a:off x="7280649" y="1368007"/>
            <a:ext cx="1779465" cy="904206"/>
          </a:xfrm>
          <a:prstGeom prst="rect">
            <a:avLst/>
          </a:prstGeom>
          <a:solidFill>
            <a:srgbClr val="657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ANS </a:t>
            </a:r>
            <a:r>
              <a:rPr lang="it-IT" dirty="0" err="1"/>
              <a:t>measurments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6E90FB-9B0C-1348-893C-2CA45B19AFAE}"/>
              </a:ext>
            </a:extLst>
          </p:cNvPr>
          <p:cNvSpPr txBox="1"/>
          <p:nvPr/>
        </p:nvSpPr>
        <p:spPr>
          <a:xfrm>
            <a:off x="285303" y="4342942"/>
            <a:ext cx="1927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DATA </a:t>
            </a:r>
            <a:r>
              <a:rPr lang="it-IT" sz="2400" b="1" dirty="0" err="1">
                <a:solidFill>
                  <a:srgbClr val="FF0000"/>
                </a:solidFill>
              </a:rPr>
              <a:t>analysis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B131AD8-B7DE-2849-ABEF-6A619C9DAE66}"/>
              </a:ext>
            </a:extLst>
          </p:cNvPr>
          <p:cNvSpPr txBox="1"/>
          <p:nvPr/>
        </p:nvSpPr>
        <p:spPr>
          <a:xfrm>
            <a:off x="2531837" y="4342943"/>
            <a:ext cx="1927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DATA </a:t>
            </a:r>
            <a:r>
              <a:rPr lang="it-IT" sz="2400" b="1" dirty="0" err="1">
                <a:solidFill>
                  <a:srgbClr val="FF0000"/>
                </a:solidFill>
              </a:rPr>
              <a:t>analysis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27EA149-F5E1-0241-9E23-A447E7742DBA}"/>
              </a:ext>
            </a:extLst>
          </p:cNvPr>
          <p:cNvSpPr txBox="1"/>
          <p:nvPr/>
        </p:nvSpPr>
        <p:spPr>
          <a:xfrm>
            <a:off x="4825774" y="4342944"/>
            <a:ext cx="1927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DATA </a:t>
            </a:r>
            <a:r>
              <a:rPr lang="it-IT" sz="2400" b="1" dirty="0" err="1">
                <a:solidFill>
                  <a:srgbClr val="FF0000"/>
                </a:solidFill>
              </a:rPr>
              <a:t>analysis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D8AFDFF6-60A2-C241-A209-8DAEF78BFCA1}"/>
              </a:ext>
            </a:extLst>
          </p:cNvPr>
          <p:cNvSpPr txBox="1"/>
          <p:nvPr/>
        </p:nvSpPr>
        <p:spPr>
          <a:xfrm>
            <a:off x="7108599" y="4342944"/>
            <a:ext cx="1927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DATA </a:t>
            </a:r>
            <a:r>
              <a:rPr lang="it-IT" sz="2400" b="1" dirty="0" err="1">
                <a:solidFill>
                  <a:srgbClr val="FF0000"/>
                </a:solidFill>
              </a:rPr>
              <a:t>analysis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7A2055C-896D-1843-962A-B67FEB5FF054}"/>
              </a:ext>
            </a:extLst>
          </p:cNvPr>
          <p:cNvCxnSpPr>
            <a:stCxn id="6" idx="2"/>
            <a:endCxn id="20483" idx="0"/>
          </p:cNvCxnSpPr>
          <p:nvPr/>
        </p:nvCxnSpPr>
        <p:spPr>
          <a:xfrm>
            <a:off x="1249029" y="4804607"/>
            <a:ext cx="3138821" cy="9379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2C795C28-BA15-7349-B944-AF1734FB177C}"/>
              </a:ext>
            </a:extLst>
          </p:cNvPr>
          <p:cNvCxnSpPr>
            <a:cxnSpLocks/>
            <a:stCxn id="44" idx="2"/>
            <a:endCxn id="20483" idx="0"/>
          </p:cNvCxnSpPr>
          <p:nvPr/>
        </p:nvCxnSpPr>
        <p:spPr>
          <a:xfrm>
            <a:off x="3495563" y="4804608"/>
            <a:ext cx="892287" cy="937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1107DC58-1528-6546-8CE1-2D187326CAB9}"/>
              </a:ext>
            </a:extLst>
          </p:cNvPr>
          <p:cNvCxnSpPr>
            <a:cxnSpLocks/>
            <a:stCxn id="45" idx="2"/>
            <a:endCxn id="20483" idx="0"/>
          </p:cNvCxnSpPr>
          <p:nvPr/>
        </p:nvCxnSpPr>
        <p:spPr>
          <a:xfrm flipH="1">
            <a:off x="4387850" y="4804609"/>
            <a:ext cx="1401650" cy="937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CEC6D3B9-8D03-9840-AB61-BE4011EC57D1}"/>
              </a:ext>
            </a:extLst>
          </p:cNvPr>
          <p:cNvCxnSpPr>
            <a:cxnSpLocks/>
            <a:stCxn id="46" idx="2"/>
            <a:endCxn id="20483" idx="0"/>
          </p:cNvCxnSpPr>
          <p:nvPr/>
        </p:nvCxnSpPr>
        <p:spPr>
          <a:xfrm flipH="1">
            <a:off x="4387850" y="4804609"/>
            <a:ext cx="3684475" cy="937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1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1" grpId="0" animBg="1"/>
      <p:bldP spid="22" grpId="0" animBg="1"/>
      <p:bldP spid="23" grpId="0" animBg="1"/>
      <p:bldP spid="24" grpId="0" animBg="1"/>
      <p:bldP spid="20500" grpId="0" animBg="1"/>
      <p:bldP spid="20501" grpId="0" animBg="1"/>
      <p:bldP spid="20502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10" grpId="0" animBg="1"/>
      <p:bldP spid="20511" grpId="0" animBg="1"/>
      <p:bldP spid="42" grpId="0" animBg="1"/>
      <p:bldP spid="2051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17695</TotalTime>
  <Words>2188</Words>
  <Application>Microsoft Macintosh PowerPoint</Application>
  <PresentationFormat>Presentazione su schermo (4:3)</PresentationFormat>
  <Paragraphs>323</Paragraphs>
  <Slides>35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AdvOT863180fb</vt:lpstr>
      <vt:lpstr>AdvOT863180fb+20</vt:lpstr>
      <vt:lpstr>AdvOT863180fb+fb</vt:lpstr>
      <vt:lpstr>Arial</vt:lpstr>
      <vt:lpstr>Arial Narrow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Depression</vt:lpstr>
      <vt:lpstr>Mania</vt:lpstr>
      <vt:lpstr>Mixed state</vt:lpstr>
      <vt:lpstr>Presentazione standard di PowerPoint</vt:lpstr>
      <vt:lpstr>Presentazione standard di PowerPoint</vt:lpstr>
      <vt:lpstr>PSYCHE system</vt:lpstr>
      <vt:lpstr>Mood State Assessment using  the PSYCHE SYSTEM  What can I do with it?</vt:lpstr>
      <vt:lpstr>Presentazione standard di PowerPoint</vt:lpstr>
      <vt:lpstr>Subjects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Monitoring of mood fluctuations</vt:lpstr>
      <vt:lpstr>Personalized Mood State prediction in Bipolar Patients: Definitions </vt:lpstr>
      <vt:lpstr>Personalized Mood State prediction in Bipolar Patients </vt:lpstr>
      <vt:lpstr>Personalized Mood State prediction in Bipolar Patients </vt:lpstr>
      <vt:lpstr>Future directions for clinicians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Is there a similar relation between HRV and depression in non cardiac population?</vt:lpstr>
      <vt:lpstr>Methods</vt:lpstr>
      <vt:lpstr>Results</vt:lpstr>
      <vt:lpstr>Confirmatory on going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Biosensori Antonio Lanatà</dc:title>
  <dc:creator>Antonio LanatÃ</dc:creator>
  <dc:description>PresentationLoad.com</dc:description>
  <cp:lastModifiedBy>Gentili C</cp:lastModifiedBy>
  <cp:revision>411</cp:revision>
  <cp:lastPrinted>2014-02-19T08:14:45Z</cp:lastPrinted>
  <dcterms:created xsi:type="dcterms:W3CDTF">2011-03-25T12:06:51Z</dcterms:created>
  <dcterms:modified xsi:type="dcterms:W3CDTF">2019-07-22T09:56:54Z</dcterms:modified>
</cp:coreProperties>
</file>